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3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E208A-3A5D-4010-897E-9729A84648A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C12ADC0-E73E-4A63-8145-BBCBE5E5CA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smtClean="0">
              <a:ln>
                <a:noFill/>
              </a:ln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rPr>
            <a:t>Методы оценки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smtClean="0">
              <a:ln>
                <a:noFill/>
              </a:ln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rPr>
            <a:t>углеводов в пище</a:t>
          </a:r>
          <a:endParaRPr kumimoji="0" lang="ru-RU" b="0" i="1" u="none" strike="noStrike" cap="none" normalizeH="0" baseline="0" smtClean="0">
            <a:ln>
              <a:noFill/>
            </a:ln>
            <a:solidFill>
              <a:srgbClr val="660066"/>
            </a:solidFill>
            <a:effectLst>
              <a:outerShdw blurRad="38100" dist="38100" dir="2700000" algn="tl">
                <a:srgbClr val="000000"/>
              </a:outerShdw>
            </a:effectLst>
            <a:latin typeface="Comic Sans MS" pitchFamily="66" charset="0"/>
          </a:endParaRPr>
        </a:p>
      </dgm:t>
    </dgm:pt>
    <dgm:pt modelId="{9FB76502-70D5-4802-8EF9-BF08DC4993C7}" type="parTrans" cxnId="{7795B5F0-AAA2-468E-A22F-306199A331AE}">
      <dgm:prSet/>
      <dgm:spPr/>
    </dgm:pt>
    <dgm:pt modelId="{0FF278A6-FFD3-4E60-8CC1-0BEEC504FAFE}" type="sibTrans" cxnId="{7795B5F0-AAA2-468E-A22F-306199A331AE}">
      <dgm:prSet/>
      <dgm:spPr/>
    </dgm:pt>
    <dgm:pt modelId="{E24AEE1F-9711-42BB-B73D-C1D6537A59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Comic Sans MS" pitchFamily="66" charset="0"/>
            </a:rPr>
            <a:t>Базовый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Comic Sans MS" pitchFamily="66" charset="0"/>
            </a:rPr>
            <a:t>уровень</a:t>
          </a:r>
          <a:endParaRPr kumimoji="0" lang="ru-RU" b="1" i="1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Comic Sans MS" pitchFamily="66" charset="0"/>
          </a:endParaRPr>
        </a:p>
      </dgm:t>
    </dgm:pt>
    <dgm:pt modelId="{4B67AE1E-7E6D-4310-9DBC-AB90CD212BD5}" type="parTrans" cxnId="{D143F1A5-EC98-4FB0-94F3-7AE9D645A3F0}">
      <dgm:prSet/>
      <dgm:spPr/>
    </dgm:pt>
    <dgm:pt modelId="{390A5705-F3AA-458A-8845-60F0D02D8604}" type="sibTrans" cxnId="{D143F1A5-EC98-4FB0-94F3-7AE9D645A3F0}">
      <dgm:prSet/>
      <dgm:spPr/>
    </dgm:pt>
    <dgm:pt modelId="{C0D21820-940F-4A2A-B095-93C3FD715F6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Comic Sans MS" pitchFamily="66" charset="0"/>
            </a:rPr>
            <a:t>Средний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Comic Sans MS" pitchFamily="66" charset="0"/>
            </a:rPr>
            <a:t>уровень</a:t>
          </a:r>
          <a:endParaRPr kumimoji="0" lang="ru-RU" b="1" i="1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Comic Sans MS" pitchFamily="66" charset="0"/>
          </a:endParaRPr>
        </a:p>
      </dgm:t>
    </dgm:pt>
    <dgm:pt modelId="{8FA0415D-D947-44F2-9F10-8563A45EDD42}" type="parTrans" cxnId="{D449CC81-C304-49B8-936A-E4787CC9CDFA}">
      <dgm:prSet/>
      <dgm:spPr/>
    </dgm:pt>
    <dgm:pt modelId="{1DEAE032-35D8-4A89-A6B0-8F3208B80D21}" type="sibTrans" cxnId="{D449CC81-C304-49B8-936A-E4787CC9CDFA}">
      <dgm:prSet/>
      <dgm:spPr/>
    </dgm:pt>
    <dgm:pt modelId="{A2F7EAA2-7F1E-4294-B61B-D47D6A82F77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Comic Sans MS" pitchFamily="66" charset="0"/>
            </a:rPr>
            <a:t>Продвинутый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Comic Sans MS" pitchFamily="66" charset="0"/>
            </a:rPr>
            <a:t>уровень</a:t>
          </a:r>
          <a:endParaRPr kumimoji="0" lang="ru-RU" b="1" i="1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Comic Sans MS" pitchFamily="66" charset="0"/>
          </a:endParaRPr>
        </a:p>
      </dgm:t>
    </dgm:pt>
    <dgm:pt modelId="{7C02790C-C714-4DC9-99B3-0D2E16D5552D}" type="parTrans" cxnId="{BD85EB8C-8185-42AC-BB0D-0FCF14771636}">
      <dgm:prSet/>
      <dgm:spPr/>
    </dgm:pt>
    <dgm:pt modelId="{78CC895E-06CB-4DA9-A732-435D3EBF08C8}" type="sibTrans" cxnId="{BD85EB8C-8185-42AC-BB0D-0FCF14771636}">
      <dgm:prSet/>
      <dgm:spPr/>
    </dgm:pt>
    <dgm:pt modelId="{D740F482-CDF7-4FCD-B49B-A57ED08300A4}" type="pres">
      <dgm:prSet presAssocID="{F4DE208A-3A5D-4010-897E-9729A84648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03ADF2D-79AB-4354-94BF-97401EEFC87E}" type="pres">
      <dgm:prSet presAssocID="{DC12ADC0-E73E-4A63-8145-BBCBE5E5CA55}" presName="hierRoot1" presStyleCnt="0">
        <dgm:presLayoutVars>
          <dgm:hierBranch/>
        </dgm:presLayoutVars>
      </dgm:prSet>
      <dgm:spPr/>
    </dgm:pt>
    <dgm:pt modelId="{03B01B55-F7B6-4675-A691-D8DDDDB51FFD}" type="pres">
      <dgm:prSet presAssocID="{DC12ADC0-E73E-4A63-8145-BBCBE5E5CA55}" presName="rootComposite1" presStyleCnt="0"/>
      <dgm:spPr/>
    </dgm:pt>
    <dgm:pt modelId="{EC577058-F910-4138-9643-E34501746226}" type="pres">
      <dgm:prSet presAssocID="{DC12ADC0-E73E-4A63-8145-BBCBE5E5CA55}" presName="rootText1" presStyleLbl="node0" presStyleIdx="0" presStyleCnt="1">
        <dgm:presLayoutVars>
          <dgm:chPref val="3"/>
        </dgm:presLayoutVars>
      </dgm:prSet>
      <dgm:spPr/>
    </dgm:pt>
    <dgm:pt modelId="{C357284C-7024-4503-8700-59655260F676}" type="pres">
      <dgm:prSet presAssocID="{DC12ADC0-E73E-4A63-8145-BBCBE5E5CA55}" presName="rootConnector1" presStyleLbl="node1" presStyleIdx="0" presStyleCnt="0"/>
      <dgm:spPr/>
    </dgm:pt>
    <dgm:pt modelId="{3881BD77-C327-4BBA-83FE-2BD139EB9353}" type="pres">
      <dgm:prSet presAssocID="{DC12ADC0-E73E-4A63-8145-BBCBE5E5CA55}" presName="hierChild2" presStyleCnt="0"/>
      <dgm:spPr/>
    </dgm:pt>
    <dgm:pt modelId="{5E0BE46C-BD53-4018-96D2-51D8984D3C93}" type="pres">
      <dgm:prSet presAssocID="{4B67AE1E-7E6D-4310-9DBC-AB90CD212BD5}" presName="Name35" presStyleLbl="parChTrans1D2" presStyleIdx="0" presStyleCnt="3"/>
      <dgm:spPr/>
    </dgm:pt>
    <dgm:pt modelId="{75FF5116-009A-4E15-9F1F-E8783CFCF7F9}" type="pres">
      <dgm:prSet presAssocID="{E24AEE1F-9711-42BB-B73D-C1D6537A590C}" presName="hierRoot2" presStyleCnt="0">
        <dgm:presLayoutVars>
          <dgm:hierBranch/>
        </dgm:presLayoutVars>
      </dgm:prSet>
      <dgm:spPr/>
    </dgm:pt>
    <dgm:pt modelId="{34BB949D-11DB-42FD-A3D6-6BA348FC775A}" type="pres">
      <dgm:prSet presAssocID="{E24AEE1F-9711-42BB-B73D-C1D6537A590C}" presName="rootComposite" presStyleCnt="0"/>
      <dgm:spPr/>
    </dgm:pt>
    <dgm:pt modelId="{DC385E6E-0BE1-4542-A049-751AA4C0D1CF}" type="pres">
      <dgm:prSet presAssocID="{E24AEE1F-9711-42BB-B73D-C1D6537A590C}" presName="rootText" presStyleLbl="node2" presStyleIdx="0" presStyleCnt="3">
        <dgm:presLayoutVars>
          <dgm:chPref val="3"/>
        </dgm:presLayoutVars>
      </dgm:prSet>
      <dgm:spPr/>
    </dgm:pt>
    <dgm:pt modelId="{48BA371C-E194-460A-8735-CC8D9B1071AC}" type="pres">
      <dgm:prSet presAssocID="{E24AEE1F-9711-42BB-B73D-C1D6537A590C}" presName="rootConnector" presStyleLbl="node2" presStyleIdx="0" presStyleCnt="3"/>
      <dgm:spPr/>
    </dgm:pt>
    <dgm:pt modelId="{1551CE2D-B930-40DD-85BF-DF15C8A018E4}" type="pres">
      <dgm:prSet presAssocID="{E24AEE1F-9711-42BB-B73D-C1D6537A590C}" presName="hierChild4" presStyleCnt="0"/>
      <dgm:spPr/>
    </dgm:pt>
    <dgm:pt modelId="{445935AD-23F4-4860-A97F-ACB2C389D931}" type="pres">
      <dgm:prSet presAssocID="{E24AEE1F-9711-42BB-B73D-C1D6537A590C}" presName="hierChild5" presStyleCnt="0"/>
      <dgm:spPr/>
    </dgm:pt>
    <dgm:pt modelId="{7E96F7CC-B1E0-4C40-AC64-59DD77790C47}" type="pres">
      <dgm:prSet presAssocID="{8FA0415D-D947-44F2-9F10-8563A45EDD42}" presName="Name35" presStyleLbl="parChTrans1D2" presStyleIdx="1" presStyleCnt="3"/>
      <dgm:spPr/>
    </dgm:pt>
    <dgm:pt modelId="{55D8792F-FD9C-4FD0-9E80-3D3F8AAF4463}" type="pres">
      <dgm:prSet presAssocID="{C0D21820-940F-4A2A-B095-93C3FD715F61}" presName="hierRoot2" presStyleCnt="0">
        <dgm:presLayoutVars>
          <dgm:hierBranch/>
        </dgm:presLayoutVars>
      </dgm:prSet>
      <dgm:spPr/>
    </dgm:pt>
    <dgm:pt modelId="{F4BCF51B-2F51-4F77-A1A1-74CFE1289886}" type="pres">
      <dgm:prSet presAssocID="{C0D21820-940F-4A2A-B095-93C3FD715F61}" presName="rootComposite" presStyleCnt="0"/>
      <dgm:spPr/>
    </dgm:pt>
    <dgm:pt modelId="{55BBA19F-5E98-4345-9647-B6C95A2AC446}" type="pres">
      <dgm:prSet presAssocID="{C0D21820-940F-4A2A-B095-93C3FD715F61}" presName="rootText" presStyleLbl="node2" presStyleIdx="1" presStyleCnt="3">
        <dgm:presLayoutVars>
          <dgm:chPref val="3"/>
        </dgm:presLayoutVars>
      </dgm:prSet>
      <dgm:spPr/>
    </dgm:pt>
    <dgm:pt modelId="{40F563A2-D3A3-4AD5-9454-29D9D45E6069}" type="pres">
      <dgm:prSet presAssocID="{C0D21820-940F-4A2A-B095-93C3FD715F61}" presName="rootConnector" presStyleLbl="node2" presStyleIdx="1" presStyleCnt="3"/>
      <dgm:spPr/>
    </dgm:pt>
    <dgm:pt modelId="{32EBF7B7-E939-4C2B-BFE5-57DC22BD8553}" type="pres">
      <dgm:prSet presAssocID="{C0D21820-940F-4A2A-B095-93C3FD715F61}" presName="hierChild4" presStyleCnt="0"/>
      <dgm:spPr/>
    </dgm:pt>
    <dgm:pt modelId="{3FB7E67E-E160-48A4-8F55-43C4F90BFD7C}" type="pres">
      <dgm:prSet presAssocID="{C0D21820-940F-4A2A-B095-93C3FD715F61}" presName="hierChild5" presStyleCnt="0"/>
      <dgm:spPr/>
    </dgm:pt>
    <dgm:pt modelId="{D9707306-0597-4232-9A08-C8FCBC74E53A}" type="pres">
      <dgm:prSet presAssocID="{7C02790C-C714-4DC9-99B3-0D2E16D5552D}" presName="Name35" presStyleLbl="parChTrans1D2" presStyleIdx="2" presStyleCnt="3"/>
      <dgm:spPr/>
    </dgm:pt>
    <dgm:pt modelId="{8E1F8B7F-BFA0-4EBA-AFC5-CE1B76CB2C2F}" type="pres">
      <dgm:prSet presAssocID="{A2F7EAA2-7F1E-4294-B61B-D47D6A82F770}" presName="hierRoot2" presStyleCnt="0">
        <dgm:presLayoutVars>
          <dgm:hierBranch/>
        </dgm:presLayoutVars>
      </dgm:prSet>
      <dgm:spPr/>
    </dgm:pt>
    <dgm:pt modelId="{EE256BD7-D2D4-479A-A38C-448AD515D4C7}" type="pres">
      <dgm:prSet presAssocID="{A2F7EAA2-7F1E-4294-B61B-D47D6A82F770}" presName="rootComposite" presStyleCnt="0"/>
      <dgm:spPr/>
    </dgm:pt>
    <dgm:pt modelId="{B0288293-3B1A-4E7A-89AC-594576C9A82E}" type="pres">
      <dgm:prSet presAssocID="{A2F7EAA2-7F1E-4294-B61B-D47D6A82F770}" presName="rootText" presStyleLbl="node2" presStyleIdx="2" presStyleCnt="3">
        <dgm:presLayoutVars>
          <dgm:chPref val="3"/>
        </dgm:presLayoutVars>
      </dgm:prSet>
      <dgm:spPr/>
    </dgm:pt>
    <dgm:pt modelId="{E5AF5232-BCC8-456A-9C84-B22B9E35C542}" type="pres">
      <dgm:prSet presAssocID="{A2F7EAA2-7F1E-4294-B61B-D47D6A82F770}" presName="rootConnector" presStyleLbl="node2" presStyleIdx="2" presStyleCnt="3"/>
      <dgm:spPr/>
    </dgm:pt>
    <dgm:pt modelId="{6C8093E7-CCE2-49D2-B617-F5E85EAA2263}" type="pres">
      <dgm:prSet presAssocID="{A2F7EAA2-7F1E-4294-B61B-D47D6A82F770}" presName="hierChild4" presStyleCnt="0"/>
      <dgm:spPr/>
    </dgm:pt>
    <dgm:pt modelId="{761F53C3-FB89-443D-96E7-5F0EB5137E4A}" type="pres">
      <dgm:prSet presAssocID="{A2F7EAA2-7F1E-4294-B61B-D47D6A82F770}" presName="hierChild5" presStyleCnt="0"/>
      <dgm:spPr/>
    </dgm:pt>
    <dgm:pt modelId="{3DA1F456-5A56-4F6A-8869-96A0F523AFEB}" type="pres">
      <dgm:prSet presAssocID="{DC12ADC0-E73E-4A63-8145-BBCBE5E5CA55}" presName="hierChild3" presStyleCnt="0"/>
      <dgm:spPr/>
    </dgm:pt>
  </dgm:ptLst>
  <dgm:cxnLst>
    <dgm:cxn modelId="{A8CBEA02-1C94-45EB-93EE-543C0AAD6FEF}" type="presOf" srcId="{E24AEE1F-9711-42BB-B73D-C1D6537A590C}" destId="{48BA371C-E194-460A-8735-CC8D9B1071AC}" srcOrd="1" destOrd="0" presId="urn:microsoft.com/office/officeart/2005/8/layout/orgChart1"/>
    <dgm:cxn modelId="{D143F1A5-EC98-4FB0-94F3-7AE9D645A3F0}" srcId="{DC12ADC0-E73E-4A63-8145-BBCBE5E5CA55}" destId="{E24AEE1F-9711-42BB-B73D-C1D6537A590C}" srcOrd="0" destOrd="0" parTransId="{4B67AE1E-7E6D-4310-9DBC-AB90CD212BD5}" sibTransId="{390A5705-F3AA-458A-8845-60F0D02D8604}"/>
    <dgm:cxn modelId="{7795B5F0-AAA2-468E-A22F-306199A331AE}" srcId="{F4DE208A-3A5D-4010-897E-9729A84648A9}" destId="{DC12ADC0-E73E-4A63-8145-BBCBE5E5CA55}" srcOrd="0" destOrd="0" parTransId="{9FB76502-70D5-4802-8EF9-BF08DC4993C7}" sibTransId="{0FF278A6-FFD3-4E60-8CC1-0BEEC504FAFE}"/>
    <dgm:cxn modelId="{E22B6B62-19CD-4111-BE65-44AC81132242}" type="presOf" srcId="{C0D21820-940F-4A2A-B095-93C3FD715F61}" destId="{55BBA19F-5E98-4345-9647-B6C95A2AC446}" srcOrd="0" destOrd="0" presId="urn:microsoft.com/office/officeart/2005/8/layout/orgChart1"/>
    <dgm:cxn modelId="{BD85EB8C-8185-42AC-BB0D-0FCF14771636}" srcId="{DC12ADC0-E73E-4A63-8145-BBCBE5E5CA55}" destId="{A2F7EAA2-7F1E-4294-B61B-D47D6A82F770}" srcOrd="2" destOrd="0" parTransId="{7C02790C-C714-4DC9-99B3-0D2E16D5552D}" sibTransId="{78CC895E-06CB-4DA9-A732-435D3EBF08C8}"/>
    <dgm:cxn modelId="{4A197E0C-F226-4430-AB6D-A9B8627D31A5}" type="presOf" srcId="{C0D21820-940F-4A2A-B095-93C3FD715F61}" destId="{40F563A2-D3A3-4AD5-9454-29D9D45E6069}" srcOrd="1" destOrd="0" presId="urn:microsoft.com/office/officeart/2005/8/layout/orgChart1"/>
    <dgm:cxn modelId="{BB95CBF0-D34E-4F50-B48A-93C050F0D9DE}" type="presOf" srcId="{7C02790C-C714-4DC9-99B3-0D2E16D5552D}" destId="{D9707306-0597-4232-9A08-C8FCBC74E53A}" srcOrd="0" destOrd="0" presId="urn:microsoft.com/office/officeart/2005/8/layout/orgChart1"/>
    <dgm:cxn modelId="{7F0ED5E6-0C03-45C9-ADAB-0551A03225FB}" type="presOf" srcId="{DC12ADC0-E73E-4A63-8145-BBCBE5E5CA55}" destId="{C357284C-7024-4503-8700-59655260F676}" srcOrd="1" destOrd="0" presId="urn:microsoft.com/office/officeart/2005/8/layout/orgChart1"/>
    <dgm:cxn modelId="{9A6613B1-74CD-4F6F-A801-E807D0E78A3D}" type="presOf" srcId="{F4DE208A-3A5D-4010-897E-9729A84648A9}" destId="{D740F482-CDF7-4FCD-B49B-A57ED08300A4}" srcOrd="0" destOrd="0" presId="urn:microsoft.com/office/officeart/2005/8/layout/orgChart1"/>
    <dgm:cxn modelId="{D449CC81-C304-49B8-936A-E4787CC9CDFA}" srcId="{DC12ADC0-E73E-4A63-8145-BBCBE5E5CA55}" destId="{C0D21820-940F-4A2A-B095-93C3FD715F61}" srcOrd="1" destOrd="0" parTransId="{8FA0415D-D947-44F2-9F10-8563A45EDD42}" sibTransId="{1DEAE032-35D8-4A89-A6B0-8F3208B80D21}"/>
    <dgm:cxn modelId="{F3F96131-6606-4A26-A48B-1524CB4B0BAD}" type="presOf" srcId="{A2F7EAA2-7F1E-4294-B61B-D47D6A82F770}" destId="{B0288293-3B1A-4E7A-89AC-594576C9A82E}" srcOrd="0" destOrd="0" presId="urn:microsoft.com/office/officeart/2005/8/layout/orgChart1"/>
    <dgm:cxn modelId="{02CF9C85-95EA-4FCC-950D-1ADFB02556C7}" type="presOf" srcId="{A2F7EAA2-7F1E-4294-B61B-D47D6A82F770}" destId="{E5AF5232-BCC8-456A-9C84-B22B9E35C542}" srcOrd="1" destOrd="0" presId="urn:microsoft.com/office/officeart/2005/8/layout/orgChart1"/>
    <dgm:cxn modelId="{0288F98F-3A4F-47BB-8F99-945288A0FF75}" type="presOf" srcId="{8FA0415D-D947-44F2-9F10-8563A45EDD42}" destId="{7E96F7CC-B1E0-4C40-AC64-59DD77790C47}" srcOrd="0" destOrd="0" presId="urn:microsoft.com/office/officeart/2005/8/layout/orgChart1"/>
    <dgm:cxn modelId="{0305A4A4-2A79-45B2-A74E-FC7F0894E06F}" type="presOf" srcId="{E24AEE1F-9711-42BB-B73D-C1D6537A590C}" destId="{DC385E6E-0BE1-4542-A049-751AA4C0D1CF}" srcOrd="0" destOrd="0" presId="urn:microsoft.com/office/officeart/2005/8/layout/orgChart1"/>
    <dgm:cxn modelId="{3044F802-38B2-46C5-9033-6D8857BD8669}" type="presOf" srcId="{DC12ADC0-E73E-4A63-8145-BBCBE5E5CA55}" destId="{EC577058-F910-4138-9643-E34501746226}" srcOrd="0" destOrd="0" presId="urn:microsoft.com/office/officeart/2005/8/layout/orgChart1"/>
    <dgm:cxn modelId="{9F276E73-8C1F-4E61-82AE-740531C33280}" type="presOf" srcId="{4B67AE1E-7E6D-4310-9DBC-AB90CD212BD5}" destId="{5E0BE46C-BD53-4018-96D2-51D8984D3C93}" srcOrd="0" destOrd="0" presId="urn:microsoft.com/office/officeart/2005/8/layout/orgChart1"/>
    <dgm:cxn modelId="{D1B86A6C-E060-493D-AC3E-8A43F9AE2558}" type="presParOf" srcId="{D740F482-CDF7-4FCD-B49B-A57ED08300A4}" destId="{903ADF2D-79AB-4354-94BF-97401EEFC87E}" srcOrd="0" destOrd="0" presId="urn:microsoft.com/office/officeart/2005/8/layout/orgChart1"/>
    <dgm:cxn modelId="{CA68579B-E8B7-437B-A0E0-6CBC8F4A673F}" type="presParOf" srcId="{903ADF2D-79AB-4354-94BF-97401EEFC87E}" destId="{03B01B55-F7B6-4675-A691-D8DDDDB51FFD}" srcOrd="0" destOrd="0" presId="urn:microsoft.com/office/officeart/2005/8/layout/orgChart1"/>
    <dgm:cxn modelId="{548B3281-D802-4502-9846-37878F31AAFF}" type="presParOf" srcId="{03B01B55-F7B6-4675-A691-D8DDDDB51FFD}" destId="{EC577058-F910-4138-9643-E34501746226}" srcOrd="0" destOrd="0" presId="urn:microsoft.com/office/officeart/2005/8/layout/orgChart1"/>
    <dgm:cxn modelId="{F4687C23-F43A-45F5-9E6A-5AA0DBCA041E}" type="presParOf" srcId="{03B01B55-F7B6-4675-A691-D8DDDDB51FFD}" destId="{C357284C-7024-4503-8700-59655260F676}" srcOrd="1" destOrd="0" presId="urn:microsoft.com/office/officeart/2005/8/layout/orgChart1"/>
    <dgm:cxn modelId="{5F6D4010-83CD-4A98-BE89-6820B2E8628B}" type="presParOf" srcId="{903ADF2D-79AB-4354-94BF-97401EEFC87E}" destId="{3881BD77-C327-4BBA-83FE-2BD139EB9353}" srcOrd="1" destOrd="0" presId="urn:microsoft.com/office/officeart/2005/8/layout/orgChart1"/>
    <dgm:cxn modelId="{37D9DF4A-6C60-48FD-8E16-84D3C9634DCD}" type="presParOf" srcId="{3881BD77-C327-4BBA-83FE-2BD139EB9353}" destId="{5E0BE46C-BD53-4018-96D2-51D8984D3C93}" srcOrd="0" destOrd="0" presId="urn:microsoft.com/office/officeart/2005/8/layout/orgChart1"/>
    <dgm:cxn modelId="{154C44F7-DB32-4473-8ED3-7F595C528AF7}" type="presParOf" srcId="{3881BD77-C327-4BBA-83FE-2BD139EB9353}" destId="{75FF5116-009A-4E15-9F1F-E8783CFCF7F9}" srcOrd="1" destOrd="0" presId="urn:microsoft.com/office/officeart/2005/8/layout/orgChart1"/>
    <dgm:cxn modelId="{C5451519-1AD2-4978-A7E9-1D1FACFFCFD1}" type="presParOf" srcId="{75FF5116-009A-4E15-9F1F-E8783CFCF7F9}" destId="{34BB949D-11DB-42FD-A3D6-6BA348FC775A}" srcOrd="0" destOrd="0" presId="urn:microsoft.com/office/officeart/2005/8/layout/orgChart1"/>
    <dgm:cxn modelId="{2DEC725C-8D11-4B32-ABEC-E68B213E6D0A}" type="presParOf" srcId="{34BB949D-11DB-42FD-A3D6-6BA348FC775A}" destId="{DC385E6E-0BE1-4542-A049-751AA4C0D1CF}" srcOrd="0" destOrd="0" presId="urn:microsoft.com/office/officeart/2005/8/layout/orgChart1"/>
    <dgm:cxn modelId="{EB4F77AD-EA02-4B6A-8942-9E57A8FCE8F9}" type="presParOf" srcId="{34BB949D-11DB-42FD-A3D6-6BA348FC775A}" destId="{48BA371C-E194-460A-8735-CC8D9B1071AC}" srcOrd="1" destOrd="0" presId="urn:microsoft.com/office/officeart/2005/8/layout/orgChart1"/>
    <dgm:cxn modelId="{064C2EA7-066F-4B61-9613-3208DF4F5870}" type="presParOf" srcId="{75FF5116-009A-4E15-9F1F-E8783CFCF7F9}" destId="{1551CE2D-B930-40DD-85BF-DF15C8A018E4}" srcOrd="1" destOrd="0" presId="urn:microsoft.com/office/officeart/2005/8/layout/orgChart1"/>
    <dgm:cxn modelId="{B702AEF0-B1C7-4CD6-8FD1-060D92AD55A1}" type="presParOf" srcId="{75FF5116-009A-4E15-9F1F-E8783CFCF7F9}" destId="{445935AD-23F4-4860-A97F-ACB2C389D931}" srcOrd="2" destOrd="0" presId="urn:microsoft.com/office/officeart/2005/8/layout/orgChart1"/>
    <dgm:cxn modelId="{8C363A58-D828-4FDB-8819-D2588620C8A2}" type="presParOf" srcId="{3881BD77-C327-4BBA-83FE-2BD139EB9353}" destId="{7E96F7CC-B1E0-4C40-AC64-59DD77790C47}" srcOrd="2" destOrd="0" presId="urn:microsoft.com/office/officeart/2005/8/layout/orgChart1"/>
    <dgm:cxn modelId="{DEE86797-4F98-4EDD-B0D8-0C28ED527E61}" type="presParOf" srcId="{3881BD77-C327-4BBA-83FE-2BD139EB9353}" destId="{55D8792F-FD9C-4FD0-9E80-3D3F8AAF4463}" srcOrd="3" destOrd="0" presId="urn:microsoft.com/office/officeart/2005/8/layout/orgChart1"/>
    <dgm:cxn modelId="{53317B8A-58A2-42A4-A350-0AB38F2235D2}" type="presParOf" srcId="{55D8792F-FD9C-4FD0-9E80-3D3F8AAF4463}" destId="{F4BCF51B-2F51-4F77-A1A1-74CFE1289886}" srcOrd="0" destOrd="0" presId="urn:microsoft.com/office/officeart/2005/8/layout/orgChart1"/>
    <dgm:cxn modelId="{C7F2751E-DC4F-4E0C-BE86-96818D871DF3}" type="presParOf" srcId="{F4BCF51B-2F51-4F77-A1A1-74CFE1289886}" destId="{55BBA19F-5E98-4345-9647-B6C95A2AC446}" srcOrd="0" destOrd="0" presId="urn:microsoft.com/office/officeart/2005/8/layout/orgChart1"/>
    <dgm:cxn modelId="{D18E2081-436A-48D6-81E5-E990FDB70257}" type="presParOf" srcId="{F4BCF51B-2F51-4F77-A1A1-74CFE1289886}" destId="{40F563A2-D3A3-4AD5-9454-29D9D45E6069}" srcOrd="1" destOrd="0" presId="urn:microsoft.com/office/officeart/2005/8/layout/orgChart1"/>
    <dgm:cxn modelId="{212D152B-AB02-494B-B17A-F14161064E0C}" type="presParOf" srcId="{55D8792F-FD9C-4FD0-9E80-3D3F8AAF4463}" destId="{32EBF7B7-E939-4C2B-BFE5-57DC22BD8553}" srcOrd="1" destOrd="0" presId="urn:microsoft.com/office/officeart/2005/8/layout/orgChart1"/>
    <dgm:cxn modelId="{B001D7AF-1553-4A3F-B0C8-90DC46D0789A}" type="presParOf" srcId="{55D8792F-FD9C-4FD0-9E80-3D3F8AAF4463}" destId="{3FB7E67E-E160-48A4-8F55-43C4F90BFD7C}" srcOrd="2" destOrd="0" presId="urn:microsoft.com/office/officeart/2005/8/layout/orgChart1"/>
    <dgm:cxn modelId="{7945ECB3-06DE-4088-B93A-01D100449D79}" type="presParOf" srcId="{3881BD77-C327-4BBA-83FE-2BD139EB9353}" destId="{D9707306-0597-4232-9A08-C8FCBC74E53A}" srcOrd="4" destOrd="0" presId="urn:microsoft.com/office/officeart/2005/8/layout/orgChart1"/>
    <dgm:cxn modelId="{33AD0277-BF83-45D1-A0FF-9E79DC8B69F1}" type="presParOf" srcId="{3881BD77-C327-4BBA-83FE-2BD139EB9353}" destId="{8E1F8B7F-BFA0-4EBA-AFC5-CE1B76CB2C2F}" srcOrd="5" destOrd="0" presId="urn:microsoft.com/office/officeart/2005/8/layout/orgChart1"/>
    <dgm:cxn modelId="{9C74F871-AE16-46AC-BF48-8FF5306F4357}" type="presParOf" srcId="{8E1F8B7F-BFA0-4EBA-AFC5-CE1B76CB2C2F}" destId="{EE256BD7-D2D4-479A-A38C-448AD515D4C7}" srcOrd="0" destOrd="0" presId="urn:microsoft.com/office/officeart/2005/8/layout/orgChart1"/>
    <dgm:cxn modelId="{13D17167-2BAB-4885-85BC-F4B300A0AE61}" type="presParOf" srcId="{EE256BD7-D2D4-479A-A38C-448AD515D4C7}" destId="{B0288293-3B1A-4E7A-89AC-594576C9A82E}" srcOrd="0" destOrd="0" presId="urn:microsoft.com/office/officeart/2005/8/layout/orgChart1"/>
    <dgm:cxn modelId="{ACBDB3E4-0FA3-4EED-80C8-31F290998DBF}" type="presParOf" srcId="{EE256BD7-D2D4-479A-A38C-448AD515D4C7}" destId="{E5AF5232-BCC8-456A-9C84-B22B9E35C542}" srcOrd="1" destOrd="0" presId="urn:microsoft.com/office/officeart/2005/8/layout/orgChart1"/>
    <dgm:cxn modelId="{EF21E467-B464-44DC-AAB8-2EC0FE7C9076}" type="presParOf" srcId="{8E1F8B7F-BFA0-4EBA-AFC5-CE1B76CB2C2F}" destId="{6C8093E7-CCE2-49D2-B617-F5E85EAA2263}" srcOrd="1" destOrd="0" presId="urn:microsoft.com/office/officeart/2005/8/layout/orgChart1"/>
    <dgm:cxn modelId="{945DD5D9-3FCC-4578-918A-000C441161CB}" type="presParOf" srcId="{8E1F8B7F-BFA0-4EBA-AFC5-CE1B76CB2C2F}" destId="{761F53C3-FB89-443D-96E7-5F0EB5137E4A}" srcOrd="2" destOrd="0" presId="urn:microsoft.com/office/officeart/2005/8/layout/orgChart1"/>
    <dgm:cxn modelId="{502C46A4-6E95-4144-B20C-1C0B880A1227}" type="presParOf" srcId="{903ADF2D-79AB-4354-94BF-97401EEFC87E}" destId="{3DA1F456-5A56-4F6A-8869-96A0F523AF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AA2B0-08F1-43E3-990E-FAA92C559AEC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EE6D4-8C5F-4E9E-86E6-5A293945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1DE189-D6E4-4B48-9CF0-00E8AD4BB1D1}" type="slidenum">
              <a:rPr lang="ru-RU" altLang="ru-RU">
                <a:latin typeface="Times New Roman" pitchFamily="18" charset="0"/>
              </a:rPr>
              <a:pPr/>
              <a:t>1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61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148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196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E4DDCFC-CE26-43E6-AF25-CBD7DBB7C4AD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B2D7E91-0CE4-46A6-9193-2B688292E120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904840-297F-4B07-B536-4E4D3CB377E2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87CD55-B3E5-4CF0-A0BE-51EC7E44074D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58AD02E-36C7-424C-AFCC-7292F4ABFBC7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B1A729-D303-4CF7-8FD7-5935AA4F517D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D0726A-F459-46C5-BC31-7C8CFBDCBA06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80F271-DCBE-4BA0-A720-2EDB7F7C28A7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7C804D-4319-4E4F-AADA-7B65E84CFF65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8A57B5A-D849-4417-B97F-E89936915C1A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BAE408-4C65-48F3-8EF2-04F2A2706887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7F2912-1DF2-4233-A103-44908422AA23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EF34E41-BDB5-49CB-A568-8C3494F6949B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7DC6430-2645-4DE6-B383-356A02FFABCB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B93E313-B0F6-4C56-8B9F-0BB43705A1B4}" type="slidenum">
              <a:rPr lang="ru-RU" altLang="ru-RU">
                <a:latin typeface="Times New Roman" pitchFamily="18" charset="0"/>
              </a:rPr>
              <a:pPr/>
              <a:t>6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1888" y="677863"/>
            <a:ext cx="4594225" cy="3444875"/>
          </a:xfrm>
          <a:ln/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196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D0F55C-4F68-492E-98A7-FBF3934DF04B}" type="slidenum">
              <a:rPr lang="ru-RU" altLang="ru-RU">
                <a:latin typeface="Times New Roman" pitchFamily="18" charset="0"/>
              </a:rPr>
              <a:pPr/>
              <a:t>7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1888" y="677863"/>
            <a:ext cx="4594225" cy="3444875"/>
          </a:xfrm>
          <a:ln/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196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9FD435-9274-4159-B15D-369A7FA381B0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B0D57C-4FFB-4F2D-A0C8-216D286BDBBE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C53553D-150A-4FDB-A736-26F1E491590C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FB542F-CB89-4E56-BE4E-29E0DBB9A175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A961CA-B05B-472B-9DEC-B88CBFE9334C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lm3.meta.ua/pic/0/38/114/ohOvpVmF1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pervenez.ru/images/Meat.jpg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daxtrue.herobo.com/belkovaya-dieta-2/306-shadyashaya-dieta-pri-salmanelleze.html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stabilniyves.ru/o-produktah/kakie-produkty-szhigayut-zhir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hyperlink" Target="http://tribuna.ru/news/economy/oon_protiv_gamburgerov/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fairy.0pk.ru/uploads/0007/8d/7f/873-2-f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design.by/portfolio/brand/milk/savprod/lean_milk_sm.jpg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ivealong.ru/sites/default/files/u39/2011/03/ksilit_0.jpg" TargetMode="External"/><Relationship Id="rId2" Type="http://schemas.openxmlformats.org/officeDocument/2006/relationships/hyperlink" Target="http://promoserver.ru/s_images/1151586499586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s323926.userapi.com/v323926854/7bd/zbZ1bCEW-Yo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rdesign.by/portfolio/brand/milk/savprod/lean_milk_sm.jpg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hyperlink" Target="http://images.bugaga.ru/posts/2009-02/thumbs/1235494690_1899175.jpg" TargetMode="Externa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04800" y="1146175"/>
            <a:ext cx="86106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altLang="ru-RU" sz="2800" b="1">
                <a:latin typeface="Comic Sans MS" pitchFamily="66" charset="0"/>
              </a:rPr>
              <a:t>Рекомендации по питанию детей и подростков с СД 1 типа должны основываться на принципах </a:t>
            </a:r>
            <a:r>
              <a:rPr lang="ru-RU" altLang="ru-RU" sz="2800" b="1">
                <a:solidFill>
                  <a:srgbClr val="FFC000"/>
                </a:solidFill>
                <a:latin typeface="Comic Sans MS" pitchFamily="66" charset="0"/>
              </a:rPr>
              <a:t>здорового, рационального питания </a:t>
            </a:r>
            <a:r>
              <a:rPr lang="ru-RU" altLang="ru-RU" sz="2800" b="1">
                <a:latin typeface="Comic Sans MS" pitchFamily="66" charset="0"/>
              </a:rPr>
              <a:t>для общей популяции и учитывать индивидуальные особенности пациента (пищевые предпочтения, образ жизни, наличие избыточной массы тела, сопутствующие заболевания и др.)</a:t>
            </a:r>
          </a:p>
        </p:txBody>
      </p:sp>
    </p:spTree>
    <p:extLst>
      <p:ext uri="{BB962C8B-B14F-4D97-AF65-F5344CB8AC3E}">
        <p14:creationId xmlns:p14="http://schemas.microsoft.com/office/powerpoint/2010/main" val="3417635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913" y="1196975"/>
            <a:ext cx="611028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Какой инсулин влияет </a:t>
            </a:r>
          </a:p>
          <a:p>
            <a:pPr algn="ctr" eaLnBrk="1" hangingPunct="1">
              <a:defRPr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на уровень сахара крови?</a:t>
            </a:r>
          </a:p>
        </p:txBody>
      </p:sp>
    </p:spTree>
    <p:extLst>
      <p:ext uri="{BB962C8B-B14F-4D97-AF65-F5344CB8AC3E}">
        <p14:creationId xmlns:p14="http://schemas.microsoft.com/office/powerpoint/2010/main" val="2541695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011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106488"/>
            <a:ext cx="5124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283075" y="3716338"/>
            <a:ext cx="15128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400" b="1">
                <a:latin typeface="Verdana" pitchFamily="34" charset="0"/>
              </a:rPr>
              <a:t>Инсулин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4643438" y="3068638"/>
            <a:ext cx="36036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003800" y="3068638"/>
            <a:ext cx="2889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162800" y="5302250"/>
            <a:ext cx="15128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400" b="1">
                <a:latin typeface="Verdana" pitchFamily="34" charset="0"/>
              </a:rPr>
              <a:t>Углеводы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7380288" y="4797425"/>
            <a:ext cx="5048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7885113" y="4797425"/>
            <a:ext cx="3587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038600" cy="4456113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80000"/>
              </a:spcBef>
              <a:buFontTx/>
              <a:buNone/>
            </a:pPr>
            <a:endParaRPr lang="ru-RU" altLang="ru-RU" sz="2000" smtClean="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spcBef>
                <a:spcPct val="80000"/>
              </a:spcBef>
            </a:pPr>
            <a:r>
              <a:rPr lang="ru-RU" altLang="ru-RU" sz="2000" smtClean="0">
                <a:solidFill>
                  <a:srgbClr val="000066"/>
                </a:solidFill>
                <a:latin typeface="Comic Sans MS" pitchFamily="66" charset="0"/>
              </a:rPr>
              <a:t>Поступление углеводов в организм должно соответствовать профилю действия </a:t>
            </a:r>
            <a:r>
              <a:rPr lang="ru-RU" altLang="ru-RU" sz="2000" b="1" smtClean="0">
                <a:solidFill>
                  <a:srgbClr val="800000"/>
                </a:solidFill>
                <a:latin typeface="Comic Sans MS" pitchFamily="66" charset="0"/>
              </a:rPr>
              <a:t>короткого инсулина </a:t>
            </a:r>
            <a:r>
              <a:rPr lang="ru-RU" altLang="ru-RU" sz="2000" smtClean="0">
                <a:solidFill>
                  <a:srgbClr val="000066"/>
                </a:solidFill>
                <a:latin typeface="Comic Sans MS" pitchFamily="66" charset="0"/>
              </a:rPr>
              <a:t>и физическим нагрузкам (изменение доз инсулина  при изменении количества углеводов)</a:t>
            </a:r>
          </a:p>
          <a:p>
            <a:pPr algn="ctr">
              <a:lnSpc>
                <a:spcPct val="80000"/>
              </a:lnSpc>
              <a:spcBef>
                <a:spcPct val="80000"/>
              </a:spcBef>
            </a:pPr>
            <a:r>
              <a:rPr lang="ru-RU" altLang="ru-RU" sz="2000" smtClean="0">
                <a:solidFill>
                  <a:srgbClr val="000066"/>
                </a:solidFill>
                <a:latin typeface="Comic Sans MS" pitchFamily="66" charset="0"/>
              </a:rPr>
              <a:t>Общее поступление энергии должно способствовать росту детей и подростков, но не стать причиной развития ожирения</a:t>
            </a:r>
          </a:p>
        </p:txBody>
      </p:sp>
    </p:spTree>
    <p:extLst>
      <p:ext uri="{BB962C8B-B14F-4D97-AF65-F5344CB8AC3E}">
        <p14:creationId xmlns:p14="http://schemas.microsoft.com/office/powerpoint/2010/main" val="3576521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95288" y="549275"/>
            <a:ext cx="8426450" cy="511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2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4" charset="0"/>
              </a:rPr>
              <a:t>          </a:t>
            </a:r>
          </a:p>
          <a:p>
            <a:pPr algn="ctr" eaLnBrk="1" hangingPunct="1">
              <a:spcBef>
                <a:spcPts val="2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3600" b="1" dirty="0">
                <a:solidFill>
                  <a:srgbClr val="800000"/>
                </a:solidFill>
                <a:latin typeface="Comic Sans MS" pitchFamily="66" charset="0"/>
              </a:rPr>
              <a:t>ХЛЕБНАЯ (углеводная) ЕДИНИЦА =</a:t>
            </a: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algn="ctr" eaLnBrk="1" hangingPunct="1">
              <a:spcBef>
                <a:spcPts val="2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chemeClr val="accent2">
                    <a:lumMod val="25000"/>
                  </a:schemeClr>
                </a:solidFill>
                <a:latin typeface="Comic Sans MS" pitchFamily="66" charset="0"/>
              </a:rPr>
              <a:t>количество</a:t>
            </a:r>
            <a:r>
              <a:rPr lang="ru-RU" sz="36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углеводсодержащего продукта, соответствующее</a:t>
            </a:r>
          </a:p>
          <a:p>
            <a:pPr algn="ctr" eaLnBrk="1" hangingPunct="1">
              <a:spcBef>
                <a:spcPts val="2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>
                <a:solidFill>
                  <a:schemeClr val="accent2">
                    <a:lumMod val="25000"/>
                  </a:schemeClr>
                </a:solidFill>
                <a:latin typeface="Comic Sans MS" pitchFamily="66" charset="0"/>
              </a:rPr>
              <a:t>10 г глюкозы</a:t>
            </a:r>
          </a:p>
          <a:p>
            <a:pPr eaLnBrk="1" hangingPunct="1">
              <a:spcBef>
                <a:spcPts val="2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600" b="1" dirty="0">
              <a:solidFill>
                <a:srgbClr val="B800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</a:endParaRPr>
          </a:p>
        </p:txBody>
      </p:sp>
      <p:pic>
        <p:nvPicPr>
          <p:cNvPr id="23555" name="Picture 4" descr="http://dlm3.meta.ua/pic/0/38/114/ohOvpVmF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4151313"/>
            <a:ext cx="189706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яблоко зе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4962525"/>
            <a:ext cx="252095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7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6"/>
          <p:cNvGraphicFramePr>
            <a:graphicFrameLocks noGrp="1"/>
          </p:cNvGraphicFramePr>
          <p:nvPr/>
        </p:nvGraphicFramePr>
        <p:xfrm>
          <a:off x="179388" y="1635125"/>
          <a:ext cx="7661275" cy="4602167"/>
        </p:xfrm>
        <a:graphic>
          <a:graphicData uri="http://schemas.openxmlformats.org/drawingml/2006/table">
            <a:tbl>
              <a:tblPr/>
              <a:tblGrid>
                <a:gridCol w="3281504"/>
                <a:gridCol w="2815975"/>
                <a:gridCol w="1563796"/>
              </a:tblGrid>
              <a:tr h="57908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2-3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штуки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Абрикосы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110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крупная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Айва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140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кусок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поперечный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срез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Ананас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140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кусок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Арбуз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270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средний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Апельсин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150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1/2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среднего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Банан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ложек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Брусника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140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небольших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Виноград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15 штук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Вишня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средний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Гранат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170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1/2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крупный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Грейпфрут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170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штука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маленькая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Груша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кусок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Дыня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100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132"/>
          <p:cNvSpPr>
            <a:spLocks noChangeArrowheads="1"/>
          </p:cNvSpPr>
          <p:nvPr/>
        </p:nvSpPr>
        <p:spPr bwMode="auto">
          <a:xfrm>
            <a:off x="419100" y="363538"/>
            <a:ext cx="83073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ТАБЛИЦА ХЛЕБНЫХ ЕДИНИЦ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rgbClr val="800000"/>
                </a:solidFill>
                <a:latin typeface="Comic Sans MS" pitchFamily="66" charset="0"/>
              </a:rPr>
              <a:t>(1 ХЕ = </a:t>
            </a:r>
            <a:r>
              <a:rPr lang="en-US" sz="2000" b="1" dirty="0" err="1">
                <a:solidFill>
                  <a:srgbClr val="800000"/>
                </a:solidFill>
                <a:latin typeface="Comic Sans MS" pitchFamily="66" charset="0"/>
              </a:rPr>
              <a:t>количество</a:t>
            </a:r>
            <a:r>
              <a:rPr lang="en-US" sz="2000" b="1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mic Sans MS" pitchFamily="66" charset="0"/>
              </a:rPr>
              <a:t>продукта</a:t>
            </a:r>
            <a:r>
              <a:rPr lang="en-US" sz="2000" b="1" dirty="0">
                <a:solidFill>
                  <a:srgbClr val="800000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800000"/>
                </a:solidFill>
                <a:latin typeface="Comic Sans MS" pitchFamily="66" charset="0"/>
              </a:rPr>
              <a:t>содержащее</a:t>
            </a:r>
            <a:r>
              <a:rPr lang="en-US" sz="2000" b="1" dirty="0">
                <a:solidFill>
                  <a:srgbClr val="800000"/>
                </a:solidFill>
                <a:latin typeface="Comic Sans MS" pitchFamily="66" charset="0"/>
              </a:rPr>
              <a:t> 10-12 г </a:t>
            </a:r>
            <a:r>
              <a:rPr lang="en-US" sz="2000" b="1" dirty="0" err="1">
                <a:solidFill>
                  <a:srgbClr val="800000"/>
                </a:solidFill>
                <a:latin typeface="Comic Sans MS" pitchFamily="66" charset="0"/>
              </a:rPr>
              <a:t>углеводов</a:t>
            </a:r>
            <a:r>
              <a:rPr lang="en-US" sz="2000" b="1" dirty="0">
                <a:solidFill>
                  <a:schemeClr val="bg2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1265238" y="1303338"/>
            <a:ext cx="7199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sz="20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Фрукты</a:t>
            </a:r>
            <a:r>
              <a:rPr lang="en-US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ягоды</a:t>
            </a:r>
            <a:r>
              <a:rPr lang="en-US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 (с </a:t>
            </a:r>
            <a:r>
              <a:rPr lang="en-US" sz="20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косточками</a:t>
            </a:r>
            <a:r>
              <a:rPr lang="en-US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кожурой</a:t>
            </a:r>
            <a:r>
              <a:rPr lang="en-US" sz="2000" dirty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)</a:t>
            </a:r>
            <a:r>
              <a:rPr lang="en-US" sz="2000" i="1" dirty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          </a:t>
            </a:r>
            <a:r>
              <a:rPr lang="en-US" sz="1400" i="1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1 ХЕ = ....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773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800" b="1" kern="0" dirty="0" err="1">
                <a:solidFill>
                  <a:srgbClr val="002060"/>
                </a:solidFill>
                <a:latin typeface="Comic Sans MS" pitchFamily="66" charset="0"/>
              </a:rPr>
              <a:t>Сахароповышающее</a:t>
            </a:r>
            <a:r>
              <a:rPr lang="ru-RU" sz="2800" b="1" kern="0" dirty="0">
                <a:solidFill>
                  <a:srgbClr val="002060"/>
                </a:solidFill>
                <a:latin typeface="Comic Sans MS" pitchFamily="66" charset="0"/>
              </a:rPr>
              <a:t> действие различных продуктов трудно точно предсказать заранее</a:t>
            </a:r>
            <a:r>
              <a:rPr lang="ru-RU" sz="2800" b="1" kern="0" dirty="0">
                <a:solidFill>
                  <a:srgbClr val="00206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latin typeface="Comic Sans MS" pitchFamily="66" charset="0"/>
              </a:rPr>
              <a:t>Влияние питания на </a:t>
            </a:r>
            <a:r>
              <a:rPr lang="ru-RU" sz="2800" b="1" kern="0" dirty="0" err="1">
                <a:solidFill>
                  <a:srgbClr val="002060"/>
                </a:solidFill>
                <a:latin typeface="Comic Sans MS" pitchFamily="66" charset="0"/>
              </a:rPr>
              <a:t>гликемический</a:t>
            </a:r>
            <a:r>
              <a:rPr lang="ru-RU" sz="2800" b="1" kern="0" dirty="0">
                <a:solidFill>
                  <a:srgbClr val="002060"/>
                </a:solidFill>
                <a:latin typeface="Comic Sans MS" pitchFamily="66" charset="0"/>
              </a:rPr>
              <a:t> статус должно оцениваться при помощи самоконтроля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latin typeface="Comic Sans MS" pitchFamily="66" charset="0"/>
              </a:rPr>
              <a:t>Результатом будет являться индивидуальная адаптация дозы инсулина</a:t>
            </a:r>
            <a:endParaRPr lang="ru-RU" sz="2800" b="1" kern="0" dirty="0">
              <a:solidFill>
                <a:srgbClr val="00206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sz="2800" b="1" kern="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2800" b="1" kern="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2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468313" y="981075"/>
            <a:ext cx="8172450" cy="4392613"/>
            <a:chOff x="295" y="618"/>
            <a:chExt cx="5146" cy="2767"/>
          </a:xfrm>
        </p:grpSpPr>
        <p:graphicFrame>
          <p:nvGraphicFramePr>
            <p:cNvPr id="7" name="Схема 6"/>
            <p:cNvGraphicFramePr/>
            <p:nvPr/>
          </p:nvGraphicFramePr>
          <p:xfrm>
            <a:off x="295" y="618"/>
            <a:ext cx="5146" cy="27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Picture 11" descr="j0213504"/>
            <p:cNvSpPr>
              <a:spLocks noChangeAspect="1" noChangeArrowheads="1"/>
            </p:cNvSpPr>
            <p:nvPr/>
          </p:nvSpPr>
          <p:spPr bwMode="auto">
            <a:xfrm>
              <a:off x="1066" y="618"/>
              <a:ext cx="803" cy="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Picture 12" descr="j0223774"/>
            <p:cNvSpPr>
              <a:spLocks noChangeAspect="1" noChangeArrowheads="1"/>
            </p:cNvSpPr>
            <p:nvPr/>
          </p:nvSpPr>
          <p:spPr bwMode="auto">
            <a:xfrm>
              <a:off x="4004" y="754"/>
              <a:ext cx="779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Picture 13" descr="j0304953"/>
            <p:cNvSpPr>
              <a:spLocks noChangeAspect="1" noChangeArrowheads="1"/>
            </p:cNvSpPr>
            <p:nvPr/>
          </p:nvSpPr>
          <p:spPr bwMode="auto">
            <a:xfrm>
              <a:off x="295" y="1162"/>
              <a:ext cx="1183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Picture 14" descr="j0237603"/>
            <p:cNvSpPr>
              <a:spLocks noChangeAspect="1" noChangeArrowheads="1"/>
            </p:cNvSpPr>
            <p:nvPr/>
          </p:nvSpPr>
          <p:spPr bwMode="auto">
            <a:xfrm>
              <a:off x="4629" y="1389"/>
              <a:ext cx="789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950913" y="1211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6640513" y="1284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023938" y="61087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6208713" y="2219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200025" y="69850"/>
            <a:ext cx="8909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b="1" u="sng">
                <a:solidFill>
                  <a:srgbClr val="33CC33"/>
                </a:solidFill>
                <a:latin typeface="Comic Sans MS" pitchFamily="66" charset="0"/>
              </a:rPr>
              <a:t>Нет консенсуса по преимуществу определенного метода</a:t>
            </a:r>
          </a:p>
        </p:txBody>
      </p:sp>
    </p:spTree>
    <p:extLst>
      <p:ext uri="{BB962C8B-B14F-4D97-AF65-F5344CB8AC3E}">
        <p14:creationId xmlns:p14="http://schemas.microsoft.com/office/powerpoint/2010/main" val="4250573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660066"/>
                </a:solidFill>
                <a:latin typeface="Comic Sans MS" pitchFamily="66" charset="0"/>
              </a:rPr>
              <a:t>Базовый уровень предполагает умение: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66"/>
                </a:solidFill>
                <a:latin typeface="Comic Sans MS" pitchFamily="66" charset="0"/>
              </a:rPr>
              <a:t>Рассчитывать необходимое количество углеводов</a:t>
            </a:r>
          </a:p>
          <a:p>
            <a:pPr eaLnBrk="1" hangingPunct="1"/>
            <a:r>
              <a:rPr lang="ru-RU" altLang="ru-RU" smtClean="0">
                <a:solidFill>
                  <a:srgbClr val="000066"/>
                </a:solidFill>
                <a:latin typeface="Comic Sans MS" pitchFamily="66" charset="0"/>
              </a:rPr>
              <a:t>Читать этикетки</a:t>
            </a:r>
          </a:p>
          <a:p>
            <a:pPr eaLnBrk="1" hangingPunct="1"/>
            <a:r>
              <a:rPr lang="ru-RU" altLang="ru-RU" smtClean="0">
                <a:solidFill>
                  <a:srgbClr val="000066"/>
                </a:solidFill>
                <a:latin typeface="Comic Sans MS" pitchFamily="66" charset="0"/>
              </a:rPr>
              <a:t>Использовать таблицы продуктов для подсчета углеводов</a:t>
            </a:r>
          </a:p>
          <a:p>
            <a:pPr eaLnBrk="1" hangingPunct="1"/>
            <a:r>
              <a:rPr lang="ru-RU" altLang="ru-RU" smtClean="0">
                <a:solidFill>
                  <a:srgbClr val="000066"/>
                </a:solidFill>
                <a:latin typeface="Comic Sans MS" pitchFamily="66" charset="0"/>
              </a:rPr>
              <a:t> Съедать одинаковое количество углеводов в одно и то же время при фиксированной дозе инсулина</a:t>
            </a:r>
          </a:p>
        </p:txBody>
      </p:sp>
      <p:pic>
        <p:nvPicPr>
          <p:cNvPr id="27652" name="Picture 4" descr="j02344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12875"/>
            <a:ext cx="22320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124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660066"/>
                </a:solidFill>
                <a:latin typeface="Comic Sans MS" pitchFamily="66" charset="0"/>
              </a:rPr>
              <a:t>На среднем уровне пациент должен уметь:</a:t>
            </a:r>
            <a:r>
              <a:rPr lang="ru-RU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0066"/>
                </a:solidFill>
                <a:latin typeface="Comic Sans MS" pitchFamily="66" charset="0"/>
              </a:rPr>
              <a:t>Оценивать характер ответа сахара крови на употребление разных углеводов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0066"/>
                </a:solidFill>
                <a:latin typeface="Comic Sans MS" pitchFamily="66" charset="0"/>
              </a:rPr>
              <a:t>Знать, как можно скорректировать этот ответ инсулином и физическими упражнениями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0066"/>
                </a:solidFill>
                <a:latin typeface="Comic Sans MS" pitchFamily="66" charset="0"/>
              </a:rPr>
              <a:t>Изменять дозу инсулина на основе показаний гликемии за несколько дней</a:t>
            </a:r>
          </a:p>
        </p:txBody>
      </p:sp>
      <p:pic>
        <p:nvPicPr>
          <p:cNvPr id="29700" name="Picture 4" descr="j02343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360988"/>
            <a:ext cx="160178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616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660066"/>
                </a:solidFill>
                <a:latin typeface="Comic Sans MS" pitchFamily="66" charset="0"/>
              </a:rPr>
              <a:t>Продвинутый уровень: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01613" y="1600200"/>
            <a:ext cx="8229601" cy="44561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000066"/>
                </a:solidFill>
                <a:latin typeface="Comic Sans MS" pitchFamily="66" charset="0"/>
              </a:rPr>
              <a:t>Определение дозы инсулина на определенное количество углеводов = число граммов углеводов, на которое требуется 1 ЕД инсулина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800" b="1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600" b="1" i="1" u="sng" smtClean="0">
                <a:solidFill>
                  <a:srgbClr val="CC3300"/>
                </a:solidFill>
                <a:latin typeface="Comic Sans MS" pitchFamily="66" charset="0"/>
              </a:rPr>
              <a:t>Цель </a:t>
            </a:r>
            <a:r>
              <a:rPr lang="ru-RU" altLang="ru-RU" sz="2800" b="1" smtClean="0">
                <a:solidFill>
                  <a:srgbClr val="000066"/>
                </a:solidFill>
                <a:latin typeface="Comic Sans MS" pitchFamily="66" charset="0"/>
              </a:rPr>
              <a:t>– изменения уровня сахара крови должны быть в пределах 2ммоль/л от начального значения через 2-3ч (ультракороткие аналоги) или через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 b="1" smtClean="0">
                <a:solidFill>
                  <a:srgbClr val="000066"/>
                </a:solidFill>
                <a:latin typeface="Comic Sans MS" pitchFamily="66" charset="0"/>
              </a:rPr>
              <a:t>4-5ч (простой короткий инсулин)  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800" b="1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000875" y="3300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pic>
        <p:nvPicPr>
          <p:cNvPr id="31749" name="Picture 5" descr="j02958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2133600"/>
            <a:ext cx="158115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494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 fontScale="90000"/>
          </a:bodyPr>
          <a:lstStyle/>
          <a:p>
            <a:r>
              <a:rPr lang="ru-RU" altLang="ru-RU" sz="4000" b="1" smtClean="0">
                <a:solidFill>
                  <a:srgbClr val="800000"/>
                </a:solidFill>
                <a:effectLst/>
                <a:latin typeface="Comic Sans MS" pitchFamily="66" charset="0"/>
              </a:rPr>
              <a:t>Расчет ХЕ в готовых продуктах</a:t>
            </a:r>
          </a:p>
        </p:txBody>
      </p:sp>
      <p:sp>
        <p:nvSpPr>
          <p:cNvPr id="77838" name="AutoShape 14"/>
          <p:cNvSpPr>
            <a:spLocks noChangeArrowheads="1"/>
          </p:cNvSpPr>
          <p:nvPr/>
        </p:nvSpPr>
        <p:spPr bwMode="ltGray">
          <a:xfrm>
            <a:off x="468313" y="765175"/>
            <a:ext cx="7956550" cy="3311525"/>
          </a:xfrm>
          <a:prstGeom prst="wedgeRoundRectCallout">
            <a:avLst>
              <a:gd name="adj1" fmla="val -34356"/>
              <a:gd name="adj2" fmla="val 13421"/>
              <a:gd name="adj3" fmla="val 16667"/>
            </a:avLst>
          </a:prstGeom>
          <a:solidFill>
            <a:srgbClr val="2345D5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defRPr/>
            </a:pPr>
            <a:endParaRPr lang="ru-RU" sz="24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1" hangingPunct="1">
              <a:defRPr/>
            </a:pPr>
            <a:r>
              <a:rPr lang="ru-RU" sz="28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Необходимая информация:</a:t>
            </a:r>
            <a:r>
              <a:rPr lang="ru-RU" sz="2800" dirty="0">
                <a:solidFill>
                  <a:schemeClr val="bg2"/>
                </a:solidFill>
                <a:latin typeface="Comic Sans MS" pitchFamily="66" charset="0"/>
              </a:rPr>
              <a:t> </a:t>
            </a:r>
          </a:p>
          <a:p>
            <a:pPr marL="342900" indent="-342900" algn="ctr" eaLnBrk="1" hangingPunct="1">
              <a:defRPr/>
            </a:pPr>
            <a:endParaRPr lang="ru-RU" sz="2800" dirty="0">
              <a:solidFill>
                <a:schemeClr val="bg2"/>
              </a:solidFill>
              <a:latin typeface="Comic Sans MS" pitchFamily="66" charset="0"/>
            </a:endParaRP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ru-RU" sz="2800" dirty="0">
                <a:solidFill>
                  <a:schemeClr val="bg2"/>
                </a:solidFill>
                <a:latin typeface="Comic Sans MS" pitchFamily="66" charset="0"/>
              </a:rPr>
              <a:t>Вес или объем порции </a:t>
            </a:r>
          </a:p>
          <a:p>
            <a:pPr marL="342900" indent="-342900" algn="ctr" eaLnBrk="1" hangingPunct="1">
              <a:defRPr/>
            </a:pPr>
            <a:endParaRPr lang="ru-RU" sz="2800" dirty="0">
              <a:solidFill>
                <a:schemeClr val="bg2"/>
              </a:solidFill>
              <a:latin typeface="Comic Sans MS" pitchFamily="66" charset="0"/>
            </a:endParaRPr>
          </a:p>
          <a:p>
            <a:pPr marL="342900" indent="-342900" algn="ctr" eaLnBrk="1" hangingPunct="1">
              <a:defRPr/>
            </a:pPr>
            <a:r>
              <a:rPr lang="ru-RU" sz="2800" dirty="0">
                <a:solidFill>
                  <a:schemeClr val="bg2"/>
                </a:solidFill>
                <a:latin typeface="Comic Sans MS" pitchFamily="66" charset="0"/>
              </a:rPr>
              <a:t>2. Кол-во углеводов в 100г. продукта </a:t>
            </a:r>
          </a:p>
          <a:p>
            <a:pPr marL="342900" indent="-342900" algn="ctr" eaLnBrk="1" hangingPunct="1">
              <a:defRPr/>
            </a:pPr>
            <a:endParaRPr lang="ru-RU" sz="2800" dirty="0">
              <a:solidFill>
                <a:schemeClr val="bg2"/>
              </a:solidFill>
              <a:latin typeface="Comic Sans MS" pitchFamily="66" charset="0"/>
            </a:endParaRPr>
          </a:p>
          <a:p>
            <a:pPr marL="342900" indent="-342900" algn="ctr" eaLnBrk="1" hangingPunct="1">
              <a:defRPr/>
            </a:pPr>
            <a:r>
              <a:rPr lang="ru-RU" sz="2800" dirty="0">
                <a:solidFill>
                  <a:schemeClr val="bg2"/>
                </a:solidFill>
                <a:latin typeface="Comic Sans MS" pitchFamily="66" charset="0"/>
              </a:rPr>
              <a:t>3.  1 ХЕ = 10г (12г) углеводов</a:t>
            </a:r>
          </a:p>
          <a:p>
            <a:pPr marL="342900" indent="-342900" algn="ctr" eaLnBrk="1" hangingPunct="1">
              <a:defRPr/>
            </a:pPr>
            <a:endParaRPr lang="ru-RU" sz="2800" dirty="0"/>
          </a:p>
          <a:p>
            <a:pPr marL="342900" indent="-342900" algn="ctr" eaLnBrk="1" hangingPunct="1">
              <a:defRPr/>
            </a:pPr>
            <a:endParaRPr lang="ru-RU" sz="2800" dirty="0"/>
          </a:p>
        </p:txBody>
      </p:sp>
      <p:sp>
        <p:nvSpPr>
          <p:cNvPr id="77839" name="AutoShape 15"/>
          <p:cNvSpPr>
            <a:spLocks noChangeArrowheads="1"/>
          </p:cNvSpPr>
          <p:nvPr/>
        </p:nvSpPr>
        <p:spPr bwMode="ltGray">
          <a:xfrm>
            <a:off x="0" y="3644900"/>
            <a:ext cx="9144000" cy="3213100"/>
          </a:xfrm>
          <a:prstGeom prst="wedgeRoundRectCallout">
            <a:avLst>
              <a:gd name="adj1" fmla="val -26944"/>
              <a:gd name="adj2" fmla="val -16009"/>
              <a:gd name="adj3" fmla="val 16667"/>
            </a:avLst>
          </a:prstGeom>
          <a:solidFill>
            <a:srgbClr val="E4DA14">
              <a:alpha val="7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1" hangingPunct="1"/>
            <a:r>
              <a:rPr lang="ru-RU" altLang="ru-RU" sz="2800" b="1">
                <a:solidFill>
                  <a:srgbClr val="990099"/>
                </a:solidFill>
              </a:rPr>
              <a:t>Расчет: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800" b="1">
                <a:solidFill>
                  <a:srgbClr val="990099"/>
                </a:solidFill>
              </a:rPr>
              <a:t>(вес(объем) х кол-во углеводов в 100г</a:t>
            </a:r>
            <a:r>
              <a:rPr lang="ru-RU" altLang="ru-RU" sz="2800">
                <a:solidFill>
                  <a:srgbClr val="990099"/>
                </a:solidFill>
              </a:rPr>
              <a:t>) / </a:t>
            </a:r>
            <a:r>
              <a:rPr lang="ru-RU" altLang="ru-RU" sz="2800" b="1">
                <a:solidFill>
                  <a:srgbClr val="990099"/>
                </a:solidFill>
              </a:rPr>
              <a:t>100 =… г. Угл </a:t>
            </a:r>
          </a:p>
          <a:p>
            <a:pPr marL="342900" indent="-342900" eaLnBrk="1" hangingPunct="1"/>
            <a:endParaRPr lang="ru-RU" altLang="ru-RU" sz="2800" b="1">
              <a:solidFill>
                <a:srgbClr val="990099"/>
              </a:solidFill>
            </a:endParaRPr>
          </a:p>
          <a:p>
            <a:pPr marL="342900" indent="-342900" eaLnBrk="1" hangingPunct="1"/>
            <a:r>
              <a:rPr lang="ru-RU" altLang="ru-RU" sz="2800" b="1">
                <a:solidFill>
                  <a:srgbClr val="990099"/>
                </a:solidFill>
              </a:rPr>
              <a:t>2. … г. Угл / 10 (12) = … ХЕ</a:t>
            </a:r>
          </a:p>
          <a:p>
            <a:pPr marL="342900" indent="-342900" eaLnBrk="1" hangingPunct="1"/>
            <a:r>
              <a:rPr lang="ru-RU" altLang="ru-RU" sz="2000" b="1">
                <a:solidFill>
                  <a:srgbClr val="990099"/>
                </a:solidFill>
              </a:rPr>
              <a:t>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8238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8" grpId="0" animBg="1"/>
      <p:bldP spid="778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481138"/>
            <a:ext cx="9110663" cy="2362200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ru-RU" sz="2400" kern="0" dirty="0" err="1">
                <a:solidFill>
                  <a:srgbClr val="002060"/>
                </a:solidFill>
                <a:latin typeface="Comic Sans MS" pitchFamily="66" charset="0"/>
              </a:rPr>
              <a:t>Нормокалорийное</a:t>
            </a:r>
            <a:r>
              <a:rPr lang="ru-RU" sz="2400" kern="0" dirty="0">
                <a:solidFill>
                  <a:srgbClr val="002060"/>
                </a:solidFill>
                <a:latin typeface="Comic Sans MS" pitchFamily="66" charset="0"/>
              </a:rPr>
              <a:t>, поддерживающее близкую к нормальной массу тела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FontTx/>
              <a:buChar char="•"/>
              <a:defRPr/>
            </a:pPr>
            <a:endParaRPr lang="ru-RU" sz="2400" kern="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rgbClr val="002060"/>
                </a:solidFill>
                <a:latin typeface="Comic Sans MS" pitchFamily="66" charset="0"/>
              </a:rPr>
              <a:t>Смешанное питание, достаточно богатое растительными волокнами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FontTx/>
              <a:buChar char="•"/>
              <a:defRPr/>
            </a:pPr>
            <a:endParaRPr lang="ru-RU" sz="2400" kern="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rgbClr val="002060"/>
                </a:solidFill>
                <a:latin typeface="Comic Sans MS" pitchFamily="66" charset="0"/>
              </a:rPr>
              <a:t>Содержание  </a:t>
            </a:r>
            <a:r>
              <a:rPr lang="ru-RU" sz="2400" kern="0" dirty="0">
                <a:solidFill>
                  <a:srgbClr val="C00000"/>
                </a:solidFill>
                <a:latin typeface="Comic Sans MS" pitchFamily="66" charset="0"/>
              </a:rPr>
              <a:t>углеводов </a:t>
            </a:r>
            <a:r>
              <a:rPr lang="ru-RU" sz="2400" kern="0" dirty="0">
                <a:solidFill>
                  <a:srgbClr val="002060"/>
                </a:solidFill>
                <a:latin typeface="Comic Sans MS" pitchFamily="66" charset="0"/>
              </a:rPr>
              <a:t>– не менее 50%,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400" kern="0" dirty="0">
                <a:solidFill>
                  <a:srgbClr val="002060"/>
                </a:solidFill>
                <a:latin typeface="Comic Sans MS" pitchFamily="66" charset="0"/>
              </a:rPr>
              <a:t>                   </a:t>
            </a:r>
            <a:r>
              <a:rPr lang="ru-RU" sz="2400" kern="0" dirty="0">
                <a:solidFill>
                  <a:srgbClr val="C00000"/>
                </a:solidFill>
                <a:latin typeface="Comic Sans MS" pitchFamily="66" charset="0"/>
              </a:rPr>
              <a:t>белков  </a:t>
            </a:r>
            <a:r>
              <a:rPr lang="ru-RU" sz="2400" kern="0" dirty="0">
                <a:solidFill>
                  <a:srgbClr val="002060"/>
                </a:solidFill>
                <a:latin typeface="Comic Sans MS" pitchFamily="66" charset="0"/>
              </a:rPr>
              <a:t>   - около 20%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2400" kern="0" dirty="0">
                <a:solidFill>
                  <a:srgbClr val="C00000"/>
                </a:solidFill>
                <a:latin typeface="Comic Sans MS" pitchFamily="66" charset="0"/>
              </a:rPr>
              <a:t>                   жиров      </a:t>
            </a:r>
            <a:r>
              <a:rPr lang="ru-RU" sz="2400" kern="0" dirty="0">
                <a:solidFill>
                  <a:srgbClr val="002060"/>
                </a:solidFill>
                <a:latin typeface="Comic Sans MS" pitchFamily="66" charset="0"/>
              </a:rPr>
              <a:t>- около 30%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endParaRPr lang="ru-RU" sz="2400" kern="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endParaRPr lang="ru-RU" sz="2400" kern="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rgbClr val="800000"/>
                </a:solidFill>
                <a:latin typeface="Comic Sans MS" pitchFamily="66" charset="0"/>
              </a:rPr>
              <a:t>Ограничение жиров, углеводов и белков только при избыточной массе тела, осложнениях диабета или других сопутствующих состояниях     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b="1" kern="0" dirty="0">
                <a:latin typeface="Comic Sans MS" pitchFamily="66" charset="0"/>
              </a:rPr>
              <a:t>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76200"/>
            <a:ext cx="8670925" cy="1143000"/>
          </a:xfrm>
          <a:prstGeom prst="rect">
            <a:avLst/>
          </a:prstGeo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200" b="1" kern="0" dirty="0">
                <a:solidFill>
                  <a:srgbClr val="FFCC00"/>
                </a:solidFill>
                <a:latin typeface="+mn-lt"/>
                <a:ea typeface="+mj-ea"/>
                <a:cs typeface="+mj-cs"/>
              </a:rPr>
              <a:t>            </a:t>
            </a:r>
            <a:r>
              <a:rPr lang="ru-RU" sz="3200" b="1" kern="0" dirty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ОСНОВНЫЕ ПРИНЦИПЫ              	РАЦИОНАЛЬНОГО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857112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34925" y="115888"/>
            <a:ext cx="9144000" cy="2305050"/>
          </a:xfrm>
        </p:spPr>
        <p:txBody>
          <a:bodyPr/>
          <a:lstStyle/>
          <a:p>
            <a:pPr algn="l">
              <a:defRPr/>
            </a:pP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effectLst/>
                <a:latin typeface="Comic Sans MS" pitchFamily="66" charset="0"/>
              </a:rPr>
              <a:t>Пример №1 </a:t>
            </a:r>
            <a:br>
              <a:rPr lang="ru-RU" sz="2800" b="1" dirty="0">
                <a:solidFill>
                  <a:schemeClr val="tx1">
                    <a:lumMod val="75000"/>
                  </a:schemeClr>
                </a:solidFill>
                <a:effectLst/>
                <a:latin typeface="Comic Sans MS" pitchFamily="66" charset="0"/>
              </a:rPr>
            </a:b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effectLst/>
                <a:latin typeface="Comic Sans MS" pitchFamily="66" charset="0"/>
              </a:rPr>
              <a:t/>
            </a:r>
            <a:br>
              <a:rPr lang="ru-RU" sz="2800" b="1" dirty="0">
                <a:solidFill>
                  <a:schemeClr val="tx1">
                    <a:lumMod val="75000"/>
                  </a:schemeClr>
                </a:solidFill>
                <a:effectLst/>
                <a:latin typeface="Comic Sans MS" pitchFamily="66" charset="0"/>
              </a:rPr>
            </a:br>
            <a:r>
              <a:rPr lang="ru-RU" sz="2600" b="1" dirty="0">
                <a:solidFill>
                  <a:schemeClr val="tx1">
                    <a:lumMod val="75000"/>
                  </a:schemeClr>
                </a:solidFill>
                <a:effectLst/>
                <a:latin typeface="Comic Sans MS" pitchFamily="66" charset="0"/>
              </a:rPr>
              <a:t>В 1 стаканчике 117г йогурта. В 100г содержится 16,5г углеводов. </a:t>
            </a:r>
            <a:br>
              <a:rPr lang="ru-RU" sz="2600" b="1" dirty="0">
                <a:solidFill>
                  <a:schemeClr val="tx1">
                    <a:lumMod val="75000"/>
                  </a:schemeClr>
                </a:solidFill>
                <a:effectLst/>
                <a:latin typeface="Comic Sans MS" pitchFamily="66" charset="0"/>
              </a:rPr>
            </a:br>
            <a:endParaRPr lang="ru-RU" sz="2600" b="1" dirty="0">
              <a:solidFill>
                <a:schemeClr val="tx1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ltGray">
          <a:xfrm rot="16200000">
            <a:off x="263525" y="2265363"/>
            <a:ext cx="3228975" cy="28194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92000"/>
                </a:srgbClr>
              </a:gs>
              <a:gs pos="70000">
                <a:srgbClr val="C4D6EB">
                  <a:alpha val="86000"/>
                </a:srgbClr>
              </a:gs>
              <a:gs pos="100000">
                <a:srgbClr val="FFEBFA">
                  <a:alpha val="8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990099"/>
                </a:solidFill>
                <a:latin typeface="Comic Sans MS" pitchFamily="66" charset="0"/>
              </a:rPr>
              <a:t>В 1стаканчике </a:t>
            </a:r>
          </a:p>
          <a:p>
            <a:pPr algn="ctr" eaLnBrk="1" hangingPunct="1">
              <a:defRPr/>
            </a:pPr>
            <a:endParaRPr lang="ru-RU" sz="2000" dirty="0">
              <a:solidFill>
                <a:srgbClr val="990099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ru-RU" sz="2000" dirty="0">
                <a:solidFill>
                  <a:srgbClr val="990099"/>
                </a:solidFill>
                <a:latin typeface="Comic Sans MS" pitchFamily="66" charset="0"/>
              </a:rPr>
              <a:t>117г йогурта. </a:t>
            </a:r>
          </a:p>
          <a:p>
            <a:pPr algn="ctr" eaLnBrk="1" hangingPunct="1">
              <a:defRPr/>
            </a:pPr>
            <a:endParaRPr lang="ru-RU" sz="2000" dirty="0">
              <a:solidFill>
                <a:srgbClr val="990099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ru-RU" sz="2000" dirty="0">
                <a:solidFill>
                  <a:srgbClr val="990099"/>
                </a:solidFill>
                <a:latin typeface="Comic Sans MS" pitchFamily="66" charset="0"/>
              </a:rPr>
              <a:t>  В 100г содержится    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rgbClr val="990099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rgbClr val="990099"/>
                </a:solidFill>
                <a:latin typeface="Comic Sans MS" pitchFamily="66" charset="0"/>
              </a:rPr>
              <a:t>16,5 г углеводов</a:t>
            </a:r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ltGray">
          <a:xfrm>
            <a:off x="3347865" y="2132856"/>
            <a:ext cx="5796136" cy="936054"/>
          </a:xfrm>
          <a:prstGeom prst="parallelogram">
            <a:avLst>
              <a:gd name="adj" fmla="val 155354"/>
            </a:avLst>
          </a:prstGeom>
          <a:gradFill rotWithShape="1">
            <a:gsLst>
              <a:gs pos="0">
                <a:srgbClr val="FFEBFA">
                  <a:alpha val="80000"/>
                </a:srgbClr>
              </a:gs>
              <a:gs pos="30000">
                <a:srgbClr val="C4D6EB">
                  <a:alpha val="86000"/>
                </a:srgbClr>
              </a:gs>
              <a:gs pos="60001">
                <a:srgbClr val="85C2FF">
                  <a:alpha val="92000"/>
                </a:srgbClr>
              </a:gs>
              <a:gs pos="100000">
                <a:srgbClr val="5E9E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b="1">
                <a:solidFill>
                  <a:srgbClr val="990099"/>
                </a:solidFill>
              </a:rPr>
              <a:t>117 х 16,5 / 100 = 19,3 г. Угл.</a:t>
            </a:r>
          </a:p>
          <a:p>
            <a:pPr algn="ctr" eaLnBrk="1" hangingPunct="1">
              <a:defRPr/>
            </a:pPr>
            <a:endParaRPr lang="ru-RU" b="1">
              <a:solidFill>
                <a:srgbClr val="990099"/>
              </a:solidFill>
            </a:endParaRPr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ltGray">
          <a:xfrm>
            <a:off x="2699793" y="4653136"/>
            <a:ext cx="6120680" cy="1656184"/>
          </a:xfrm>
          <a:prstGeom prst="parallelogram">
            <a:avLst>
              <a:gd name="adj" fmla="val 99426"/>
            </a:avLst>
          </a:prstGeom>
          <a:gradFill rotWithShape="1">
            <a:gsLst>
              <a:gs pos="0">
                <a:srgbClr val="FFEBFA">
                  <a:alpha val="80000"/>
                </a:srgbClr>
              </a:gs>
              <a:gs pos="15000">
                <a:srgbClr val="C4D6EB">
                  <a:alpha val="86000"/>
                </a:srgbClr>
              </a:gs>
              <a:gs pos="30001">
                <a:srgbClr val="85C2FF">
                  <a:alpha val="92000"/>
                </a:srgbClr>
              </a:gs>
              <a:gs pos="50000">
                <a:srgbClr val="5E9EFF"/>
              </a:gs>
              <a:gs pos="70000">
                <a:srgbClr val="85C2FF">
                  <a:alpha val="92000"/>
                </a:srgbClr>
              </a:gs>
              <a:gs pos="85000">
                <a:srgbClr val="C4D6EB">
                  <a:alpha val="86000"/>
                </a:srgbClr>
              </a:gs>
              <a:gs pos="100000">
                <a:srgbClr val="FFEBFA">
                  <a:alpha val="8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990099"/>
                </a:solidFill>
              </a:rPr>
              <a:t>19,3 г </a:t>
            </a:r>
            <a:r>
              <a:rPr lang="ru-RU" sz="2000" b="1" dirty="0" err="1">
                <a:solidFill>
                  <a:srgbClr val="990099"/>
                </a:solidFill>
              </a:rPr>
              <a:t>Угл</a:t>
            </a:r>
            <a:r>
              <a:rPr lang="ru-RU" sz="2000" b="1" dirty="0">
                <a:solidFill>
                  <a:srgbClr val="990099"/>
                </a:solidFill>
              </a:rPr>
              <a:t> / 10 = 1,93 ХЕ = 2ХЕ</a:t>
            </a:r>
          </a:p>
          <a:p>
            <a:pPr algn="ctr" eaLnBrk="1" hangingPunct="1">
              <a:defRPr/>
            </a:pPr>
            <a:endParaRPr lang="ru-RU" sz="2000" b="1" dirty="0">
              <a:solidFill>
                <a:srgbClr val="990099"/>
              </a:solidFill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990099"/>
                </a:solidFill>
              </a:rPr>
              <a:t>В 1 стаканчике йогурта содержится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990099"/>
                </a:solidFill>
              </a:rPr>
              <a:t>2 ХЕ</a:t>
            </a:r>
          </a:p>
        </p:txBody>
      </p:sp>
    </p:spTree>
    <p:extLst>
      <p:ext uri="{BB962C8B-B14F-4D97-AF65-F5344CB8AC3E}">
        <p14:creationId xmlns:p14="http://schemas.microsoft.com/office/powerpoint/2010/main" val="398235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0066"/>
                </a:solidFill>
                <a:latin typeface="Comic Sans MS" pitchFamily="66" charset="0"/>
              </a:rPr>
              <a:t>Белковые </a:t>
            </a:r>
            <a:r>
              <a:rPr lang="ru-RU" sz="4000" b="1" dirty="0" err="1" smtClean="0">
                <a:solidFill>
                  <a:srgbClr val="660066"/>
                </a:solidFill>
                <a:latin typeface="Comic Sans MS" pitchFamily="66" charset="0"/>
              </a:rPr>
              <a:t>продуктыы</a:t>
            </a:r>
            <a:endParaRPr lang="ru-RU" sz="4000" b="1" dirty="0" smtClean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504113" y="53879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pic>
        <p:nvPicPr>
          <p:cNvPr id="35844" name="Picture 4" descr="Картинка 1 из 815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0"/>
            <a:ext cx="23764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835150" y="2060575"/>
            <a:ext cx="64087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ru-RU" altLang="ru-RU" sz="1800"/>
              <a:t> </a:t>
            </a:r>
            <a:r>
              <a:rPr lang="ru-RU" altLang="ru-RU" sz="2000">
                <a:solidFill>
                  <a:srgbClr val="0033CC"/>
                </a:solidFill>
                <a:latin typeface="Comic Sans MS" pitchFamily="66" charset="0"/>
              </a:rPr>
              <a:t>Имеют высокое содержание белка</a:t>
            </a:r>
          </a:p>
          <a:p>
            <a:pPr algn="ctr" eaLnBrk="1" hangingPunct="1">
              <a:buFontTx/>
              <a:buChar char="•"/>
            </a:pPr>
            <a:r>
              <a:rPr lang="ru-RU" altLang="ru-RU" sz="2000">
                <a:solidFill>
                  <a:srgbClr val="0033CC"/>
                </a:solidFill>
                <a:latin typeface="Comic Sans MS" pitchFamily="66" charset="0"/>
              </a:rPr>
              <a:t> Не содержат углеводов </a:t>
            </a:r>
          </a:p>
          <a:p>
            <a:pPr algn="ctr" eaLnBrk="1" hangingPunct="1">
              <a:buFontTx/>
              <a:buChar char="•"/>
            </a:pPr>
            <a:r>
              <a:rPr lang="ru-RU" altLang="ru-RU" sz="200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ru-RU" altLang="ru-RU" sz="2800" b="1" u="sng">
                <a:solidFill>
                  <a:srgbClr val="002060"/>
                </a:solidFill>
                <a:latin typeface="Comic Sans MS" pitchFamily="66" charset="0"/>
              </a:rPr>
              <a:t>Не влияют на уровень сахара =</a:t>
            </a:r>
          </a:p>
          <a:p>
            <a:pPr algn="ctr" eaLnBrk="1" hangingPunct="1"/>
            <a:r>
              <a:rPr lang="ru-RU" altLang="ru-RU" sz="2800" b="1" u="sng">
                <a:solidFill>
                  <a:srgbClr val="002060"/>
                </a:solidFill>
                <a:latin typeface="Comic Sans MS" pitchFamily="66" charset="0"/>
              </a:rPr>
              <a:t>не подсчитываются</a:t>
            </a:r>
          </a:p>
          <a:p>
            <a:pPr algn="ctr" eaLnBrk="1" hangingPunct="1">
              <a:buFontTx/>
              <a:buChar char="•"/>
            </a:pPr>
            <a:endParaRPr lang="ru-RU" altLang="ru-RU" sz="2000">
              <a:solidFill>
                <a:srgbClr val="0033CC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Char char="•"/>
            </a:pPr>
            <a:endParaRPr lang="ru-RU" altLang="ru-RU" sz="20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11188" y="3284538"/>
            <a:ext cx="7966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ru-RU" altLang="ru-RU" sz="2000">
              <a:solidFill>
                <a:srgbClr val="000066"/>
              </a:solidFill>
              <a:latin typeface="Comic Sans MS" pitchFamily="66" charset="0"/>
            </a:endParaRPr>
          </a:p>
          <a:p>
            <a:pPr algn="ctr" eaLnBrk="1" hangingPunct="1"/>
            <a:r>
              <a:rPr lang="ru-RU" altLang="ru-RU" sz="2400">
                <a:solidFill>
                  <a:srgbClr val="C00000"/>
                </a:solidFill>
                <a:latin typeface="Comic Sans MS" pitchFamily="66" charset="0"/>
              </a:rPr>
              <a:t>порции белковой пищи для ребенка</a:t>
            </a:r>
          </a:p>
          <a:p>
            <a:pPr algn="ctr" eaLnBrk="1" hangingPunct="1"/>
            <a:r>
              <a:rPr lang="ru-RU" altLang="ru-RU" sz="2400">
                <a:solidFill>
                  <a:srgbClr val="C00000"/>
                </a:solidFill>
                <a:latin typeface="Comic Sans MS" pitchFamily="66" charset="0"/>
              </a:rPr>
              <a:t>должны соответствовать порциям, рекомендуемым </a:t>
            </a:r>
          </a:p>
          <a:p>
            <a:pPr algn="ctr" eaLnBrk="1" hangingPunct="1"/>
            <a:r>
              <a:rPr lang="ru-RU" altLang="ru-RU" sz="2400">
                <a:solidFill>
                  <a:srgbClr val="C00000"/>
                </a:solidFill>
                <a:latin typeface="Comic Sans MS" pitchFamily="66" charset="0"/>
              </a:rPr>
              <a:t>для здоровых детей</a:t>
            </a:r>
          </a:p>
          <a:p>
            <a:pPr algn="ctr" eaLnBrk="1" hangingPunct="1"/>
            <a:endParaRPr lang="ru-RU" altLang="ru-RU" sz="200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35847" name="Picture 2" descr="http://go3.imgsmail.ru/imgpreview?key=http%3A//micrusha.ru/content/articles/images/896/images/dieta-Atkinsa4%25281%2529.jpg&amp;mb=imgdb_preview_15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87913"/>
            <a:ext cx="2333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4" descr="http://www.dukans.ru/img/image/meat_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4786313"/>
            <a:ext cx="223361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Прямоугольник 8"/>
          <p:cNvSpPr>
            <a:spLocks noChangeArrowheads="1"/>
          </p:cNvSpPr>
          <p:nvPr/>
        </p:nvSpPr>
        <p:spPr bwMode="auto">
          <a:xfrm>
            <a:off x="8459788" y="3644900"/>
            <a:ext cx="368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6000">
                <a:solidFill>
                  <a:srgbClr val="C00000"/>
                </a:solidFill>
                <a:latin typeface="Comic Sans MS" pitchFamily="66" charset="0"/>
              </a:rPr>
              <a:t>!</a:t>
            </a:r>
            <a:endParaRPr lang="ru-RU" altLang="ru-RU"/>
          </a:p>
        </p:txBody>
      </p:sp>
      <p:pic>
        <p:nvPicPr>
          <p:cNvPr id="35850" name="Picture 6" descr="http://go1.imgsmail.ru/imgpreview?key=http%3A//musclefactory.ru/wp-content/uploads/2012/07/produkty-soderzhashhie-belok-2.jpg&amp;mb=imgdb_preview_149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333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448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242888"/>
            <a:ext cx="8243887" cy="1314451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0066"/>
                </a:solidFill>
                <a:latin typeface="Comic Sans MS" pitchFamily="66" charset="0"/>
              </a:rPr>
              <a:t>Жиры в пище</a:t>
            </a:r>
            <a:r>
              <a:rPr lang="ru-RU" sz="4000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3708400" y="2781300"/>
            <a:ext cx="287338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4572000" y="1989138"/>
            <a:ext cx="6477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7524750" y="1916113"/>
            <a:ext cx="647700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7667625" y="47244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7667625" y="4797425"/>
            <a:ext cx="433388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7896" name="Rectangle 11"/>
          <p:cNvSpPr>
            <a:spLocks noChangeArrowheads="1"/>
          </p:cNvSpPr>
          <p:nvPr/>
        </p:nvSpPr>
        <p:spPr bwMode="auto">
          <a:xfrm>
            <a:off x="4787900" y="4654550"/>
            <a:ext cx="57626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7897" name="Text Box 18"/>
          <p:cNvSpPr txBox="1">
            <a:spLocks noChangeArrowheads="1"/>
          </p:cNvSpPr>
          <p:nvPr/>
        </p:nvSpPr>
        <p:spPr bwMode="auto">
          <a:xfrm>
            <a:off x="0" y="1484313"/>
            <a:ext cx="41402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3300"/>
                </a:solidFill>
                <a:latin typeface="Comic Sans MS" pitchFamily="66" charset="0"/>
              </a:rPr>
              <a:t>НЕТ </a:t>
            </a:r>
            <a:r>
              <a:rPr lang="ru-RU" altLang="ru-RU" sz="2400" b="1">
                <a:solidFill>
                  <a:srgbClr val="000066"/>
                </a:solidFill>
                <a:latin typeface="Comic Sans MS" pitchFamily="66" charset="0"/>
              </a:rPr>
              <a:t>прямого сахароповышающего действия =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altLang="ru-RU" sz="2800" b="1" u="sng">
                <a:solidFill>
                  <a:srgbClr val="000066"/>
                </a:solidFill>
                <a:latin typeface="Comic Sans MS" pitchFamily="66" charset="0"/>
              </a:rPr>
              <a:t>не подсчитываются !</a:t>
            </a:r>
          </a:p>
        </p:txBody>
      </p:sp>
      <p:pic>
        <p:nvPicPr>
          <p:cNvPr id="37898" name="Picture 4" descr="http://stabilniyves.ru/wp-content/uploads/2012/11/2012-11-23_08290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3771900"/>
            <a:ext cx="29178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6" descr="http://tribuna.ru/upload/iblock/3d5/3d577028e2a4b6016efa6ff6a428960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25538"/>
            <a:ext cx="2735262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8" descr="http://go3.imgsmail.ru/imgpreview?key=http%3A//daraba.ru/uploads/images/00/00/17/2010/09/19/4c95dc.jpg&amp;mb=imgdb_preview_16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255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0" descr="http://go3.imgsmail.ru/imgpreview?key=http%3A//cookins.ru/uploads/posts/2010-12/1293055337_moloko.jpg&amp;mb=imgdb_preview_14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30738"/>
            <a:ext cx="23177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2" descr="http://go2.imgsmail.ru/imgpreview?key=http%3A//www.aerogril2.ru/wp-content/uploads/2013/01/indeika.jpg&amp;mb=imgdb_preview_55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97425"/>
            <a:ext cx="2286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TextBox 22"/>
          <p:cNvSpPr txBox="1">
            <a:spLocks noChangeArrowheads="1"/>
          </p:cNvSpPr>
          <p:nvPr/>
        </p:nvSpPr>
        <p:spPr bwMode="auto">
          <a:xfrm>
            <a:off x="250825" y="3500438"/>
            <a:ext cx="4759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C00000"/>
                </a:solidFill>
                <a:latin typeface="Comic Sans MS" pitchFamily="66" charset="0"/>
              </a:rPr>
              <a:t>Количество жиров в пище должно</a:t>
            </a:r>
          </a:p>
          <a:p>
            <a:pPr algn="ctr" eaLnBrk="1" hangingPunct="1"/>
            <a:r>
              <a:rPr lang="ru-RU" altLang="ru-RU" sz="2000">
                <a:solidFill>
                  <a:srgbClr val="C00000"/>
                </a:solidFill>
                <a:latin typeface="Comic Sans MS" pitchFamily="66" charset="0"/>
              </a:rPr>
              <a:t>соответствовать  количеству,</a:t>
            </a:r>
          </a:p>
          <a:p>
            <a:pPr algn="ctr" eaLnBrk="1" hangingPunct="1"/>
            <a:r>
              <a:rPr lang="ru-RU" altLang="ru-RU" sz="2000">
                <a:solidFill>
                  <a:srgbClr val="C00000"/>
                </a:solidFill>
                <a:latin typeface="Comic Sans MS" pitchFamily="66" charset="0"/>
              </a:rPr>
              <a:t>рекомендуемому для ребенка без СД</a:t>
            </a:r>
          </a:p>
        </p:txBody>
      </p:sp>
    </p:spTree>
    <p:extLst>
      <p:ext uri="{BB962C8B-B14F-4D97-AF65-F5344CB8AC3E}">
        <p14:creationId xmlns:p14="http://schemas.microsoft.com/office/powerpoint/2010/main" val="2466784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775" y="314325"/>
            <a:ext cx="8243888" cy="1314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660066"/>
                </a:solidFill>
                <a:latin typeface="Comic Sans MS" pitchFamily="66" charset="0"/>
              </a:rPr>
              <a:t>«Неправильная» еда</a:t>
            </a:r>
            <a:br>
              <a:rPr lang="ru-RU" sz="4000" b="1" smtClean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660066"/>
                </a:solidFill>
                <a:latin typeface="Comic Sans MS" pitchFamily="66" charset="0"/>
              </a:rPr>
              <a:t>(</a:t>
            </a:r>
            <a:r>
              <a:rPr lang="ru-RU" sz="3200" b="1" smtClean="0">
                <a:solidFill>
                  <a:srgbClr val="660066"/>
                </a:solidFill>
                <a:latin typeface="Comic Sans MS" pitchFamily="66" charset="0"/>
              </a:rPr>
              <a:t>пицца, «быстрая еда»,</a:t>
            </a:r>
            <a:br>
              <a:rPr lang="ru-RU" sz="3200" b="1" smtClean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sz="3200" b="1" smtClean="0">
                <a:solidFill>
                  <a:srgbClr val="660066"/>
                </a:solidFill>
                <a:latin typeface="Comic Sans MS" pitchFamily="66" charset="0"/>
              </a:rPr>
              <a:t>полуфабрикаты, чипсы)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z="2400" smtClean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>
                <a:solidFill>
                  <a:srgbClr val="000099"/>
                </a:solidFill>
                <a:latin typeface="Comic Sans MS" pitchFamily="66" charset="0"/>
              </a:rPr>
              <a:t>В основном, является комбинированной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99"/>
                </a:solidFill>
                <a:latin typeface="Comic Sans MS" pitchFamily="66" charset="0"/>
              </a:rPr>
              <a:t>    едой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>
                <a:solidFill>
                  <a:srgbClr val="000099"/>
                </a:solidFill>
                <a:latin typeface="Comic Sans MS" pitchFamily="66" charset="0"/>
              </a:rPr>
              <a:t>Содержат много жиров</a:t>
            </a:r>
          </a:p>
          <a:p>
            <a:pPr eaLnBrk="1" hangingPunct="1">
              <a:spcBef>
                <a:spcPct val="0"/>
              </a:spcBef>
            </a:pPr>
            <a:endParaRPr lang="ru-RU" altLang="ru-RU" sz="240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>
                <a:solidFill>
                  <a:srgbClr val="000099"/>
                </a:solidFill>
                <a:latin typeface="Comic Sans MS" pitchFamily="66" charset="0"/>
              </a:rPr>
              <a:t>Более высокая температура при промышленном производстве – эффект более быстрого подъема глюкозы по сравнению с домашней едой</a:t>
            </a:r>
          </a:p>
          <a:p>
            <a:pPr eaLnBrk="1" hangingPunct="1">
              <a:spcBef>
                <a:spcPct val="0"/>
              </a:spcBef>
            </a:pPr>
            <a:endParaRPr lang="ru-RU" altLang="ru-RU" sz="240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40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400" smtClean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400" smtClean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smtClean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smtClean="0">
              <a:latin typeface="Comic Sans MS" pitchFamily="66" charset="0"/>
            </a:endParaRPr>
          </a:p>
          <a:p>
            <a:pPr eaLnBrk="1" hangingPunct="1"/>
            <a:endParaRPr lang="ru-RU" altLang="ru-RU" sz="2400" smtClean="0">
              <a:latin typeface="Comic Sans MS" pitchFamily="66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640513" y="563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pic>
        <p:nvPicPr>
          <p:cNvPr id="45061" name="Picture 5" descr="Картинка 2 из 4222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6250"/>
            <a:ext cx="17859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882650" y="5037138"/>
            <a:ext cx="74263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FF0000"/>
                </a:solidFill>
                <a:latin typeface="Comic Sans MS" pitchFamily="66" charset="0"/>
              </a:rPr>
              <a:t>НО! </a:t>
            </a:r>
            <a:r>
              <a:rPr lang="ru-RU" altLang="ru-RU" sz="1600" b="1">
                <a:solidFill>
                  <a:srgbClr val="990099"/>
                </a:solidFill>
                <a:latin typeface="Comic Sans MS" pitchFamily="66" charset="0"/>
              </a:rPr>
              <a:t>Эти продукты – неотъемлемая часть современной жизни, </a:t>
            </a:r>
          </a:p>
          <a:p>
            <a:pPr algn="ctr" eaLnBrk="1" hangingPunct="1"/>
            <a:r>
              <a:rPr lang="ru-RU" altLang="ru-RU" sz="1600" b="1">
                <a:solidFill>
                  <a:srgbClr val="990099"/>
                </a:solidFill>
                <a:latin typeface="Comic Sans MS" pitchFamily="66" charset="0"/>
              </a:rPr>
              <a:t>особенно для детей и подростков. Главное – знать </a:t>
            </a:r>
          </a:p>
          <a:p>
            <a:pPr algn="ctr" eaLnBrk="1" hangingPunct="1"/>
            <a:r>
              <a:rPr lang="ru-RU" altLang="ru-RU" sz="1600" b="1">
                <a:solidFill>
                  <a:srgbClr val="990099"/>
                </a:solidFill>
                <a:latin typeface="Comic Sans MS" pitchFamily="66" charset="0"/>
              </a:rPr>
              <a:t>индивидуальную дозу инсулина, требующуюся для любимого блюда</a:t>
            </a: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250825" y="4868863"/>
            <a:ext cx="8555038" cy="118745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710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Жиры в пище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8497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66"/>
                </a:solidFill>
                <a:latin typeface="Comic Sans MS" pitchFamily="66" charset="0"/>
              </a:rPr>
              <a:t>Высокое содержание жиров в пище, в т.ч. из-за вида</a:t>
            </a:r>
          </a:p>
          <a:p>
            <a:pPr algn="ctr" eaLnBrk="1" hangingPunct="1"/>
            <a:r>
              <a:rPr lang="ru-RU" altLang="ru-RU" sz="2000" b="1">
                <a:solidFill>
                  <a:srgbClr val="000066"/>
                </a:solidFill>
                <a:latin typeface="Comic Sans MS" pitchFamily="66" charset="0"/>
              </a:rPr>
              <a:t>кулинарной обработки (например, жарение) не влияет на уровень сахара крови. Это  – основная причина ожирения.</a:t>
            </a:r>
          </a:p>
          <a:p>
            <a:pPr eaLnBrk="1" hangingPunct="1"/>
            <a:endParaRPr lang="ru-RU" altLang="ru-RU" sz="20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50913" y="2420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476500"/>
            <a:ext cx="2973387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63575" y="2363788"/>
            <a:ext cx="51323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1600" b="1" u="sng">
                <a:solidFill>
                  <a:srgbClr val="CC3300"/>
                </a:solidFill>
                <a:latin typeface="Comic Sans MS" pitchFamily="66" charset="0"/>
              </a:rPr>
              <a:t>7000 ккал – 1 кг жира</a:t>
            </a:r>
          </a:p>
          <a:p>
            <a:pPr algn="ctr" eaLnBrk="1" hangingPunct="1"/>
            <a:endParaRPr lang="ru-RU" altLang="ru-RU" sz="1600" b="1" u="sng">
              <a:solidFill>
                <a:srgbClr val="CC33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6600"/>
              </a:buClr>
              <a:buFontTx/>
              <a:buChar char="•"/>
            </a:pPr>
            <a:r>
              <a:rPr lang="ru-RU" altLang="ru-RU" sz="1600"/>
              <a:t> </a:t>
            </a:r>
            <a:r>
              <a:rPr lang="ru-RU" altLang="ru-RU" sz="1600">
                <a:solidFill>
                  <a:srgbClr val="006600"/>
                </a:solidFill>
              </a:rPr>
              <a:t>1</a:t>
            </a:r>
            <a:r>
              <a:rPr lang="ru-RU" altLang="ru-RU" sz="1600"/>
              <a:t> </a:t>
            </a:r>
            <a:r>
              <a:rPr lang="ru-RU" altLang="ru-RU" sz="1600">
                <a:solidFill>
                  <a:srgbClr val="006600"/>
                </a:solidFill>
                <a:latin typeface="Comic Sans MS" pitchFamily="66" charset="0"/>
              </a:rPr>
              <a:t>сдобная булочка или несколько штук печенья </a:t>
            </a:r>
            <a:r>
              <a:rPr lang="ru-RU" altLang="ru-RU" sz="1600" b="1" i="1">
                <a:solidFill>
                  <a:srgbClr val="CC3300"/>
                </a:solidFill>
                <a:latin typeface="Comic Sans MS" pitchFamily="66" charset="0"/>
              </a:rPr>
              <a:t>каждый день</a:t>
            </a:r>
            <a:r>
              <a:rPr lang="ru-RU" altLang="ru-RU" sz="1600">
                <a:solidFill>
                  <a:srgbClr val="006600"/>
                </a:solidFill>
                <a:latin typeface="Comic Sans MS" pitchFamily="66" charset="0"/>
              </a:rPr>
              <a:t> (100ккал) –</a:t>
            </a:r>
          </a:p>
          <a:p>
            <a:pPr eaLnBrk="1" hangingPunct="1"/>
            <a:r>
              <a:rPr lang="ru-RU" altLang="ru-RU" sz="1600">
                <a:solidFill>
                  <a:srgbClr val="006600"/>
                </a:solidFill>
                <a:latin typeface="Comic Sans MS" pitchFamily="66" charset="0"/>
              </a:rPr>
              <a:t>увеличение веса на 5 кг за год!!!</a:t>
            </a:r>
          </a:p>
          <a:p>
            <a:pPr eaLnBrk="1" hangingPunct="1"/>
            <a:endParaRPr lang="ru-RU" altLang="ru-RU" sz="1600">
              <a:solidFill>
                <a:srgbClr val="0066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6600"/>
              </a:buClr>
              <a:buFontTx/>
              <a:buChar char="•"/>
            </a:pPr>
            <a:r>
              <a:rPr lang="ru-RU" altLang="ru-RU" sz="1600"/>
              <a:t> </a:t>
            </a:r>
            <a:r>
              <a:rPr lang="ru-RU" altLang="ru-RU" sz="1600">
                <a:solidFill>
                  <a:srgbClr val="006600"/>
                </a:solidFill>
                <a:latin typeface="Comic Sans MS" pitchFamily="66" charset="0"/>
              </a:rPr>
              <a:t>Небольшая пачка арахиса (175г) </a:t>
            </a:r>
            <a:r>
              <a:rPr lang="ru-RU" altLang="ru-RU" sz="1600" b="1" i="1">
                <a:solidFill>
                  <a:srgbClr val="CC3300"/>
                </a:solidFill>
                <a:latin typeface="Comic Sans MS" pitchFamily="66" charset="0"/>
              </a:rPr>
              <a:t>каждую неделю</a:t>
            </a:r>
            <a:r>
              <a:rPr lang="ru-RU" altLang="ru-RU" sz="1600">
                <a:solidFill>
                  <a:srgbClr val="006600"/>
                </a:solidFill>
                <a:latin typeface="Comic Sans MS" pitchFamily="66" charset="0"/>
              </a:rPr>
              <a:t> – увеличение веса на 8 кг за год!!!</a:t>
            </a:r>
          </a:p>
          <a:p>
            <a:pPr eaLnBrk="1" hangingPunct="1">
              <a:buClr>
                <a:srgbClr val="006600"/>
              </a:buClr>
              <a:buFontTx/>
              <a:buChar char="•"/>
            </a:pPr>
            <a:endParaRPr lang="ru-RU" altLang="ru-RU" sz="1600">
              <a:solidFill>
                <a:srgbClr val="0066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6600"/>
              </a:buClr>
              <a:buFontTx/>
              <a:buChar char="•"/>
            </a:pPr>
            <a:r>
              <a:rPr lang="ru-RU" altLang="ru-RU" sz="1600" b="1">
                <a:solidFill>
                  <a:srgbClr val="C00000"/>
                </a:solidFill>
                <a:latin typeface="Comic Sans MS" pitchFamily="66" charset="0"/>
              </a:rPr>
              <a:t>Ограничение жиров – при избыточной массе тела и сопутствующих заболеваниях ЖКТ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179388" y="1628775"/>
            <a:ext cx="647700" cy="8636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9944" name="Picture 6" descr="C:\Documents and Settings\Andrianova.Ekaterina\Мои документы\Мои рисунки\logo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6021388"/>
            <a:ext cx="762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9210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171450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0066"/>
                </a:solidFill>
                <a:latin typeface="Comic Sans MS" pitchFamily="66" charset="0"/>
              </a:rPr>
              <a:t>Молоко и молочные продукты</a:t>
            </a:r>
          </a:p>
        </p:txBody>
      </p:sp>
      <p:pic>
        <p:nvPicPr>
          <p:cNvPr id="41987" name="Picture 3" descr="i?id=3262077&amp;tov=0">
            <a:hlinkClick r:id="rId3"/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7875" y="1844675"/>
            <a:ext cx="2016125" cy="1943100"/>
          </a:xfrm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11388" y="55784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268538" y="1341438"/>
            <a:ext cx="4248150" cy="2447925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ru-RU" altLang="ru-RU" b="1" u="sng">
                <a:solidFill>
                  <a:srgbClr val="000066"/>
                </a:solidFill>
                <a:latin typeface="Verdana" pitchFamily="34" charset="0"/>
              </a:rPr>
              <a:t>Различная жирность</a:t>
            </a:r>
          </a:p>
          <a:p>
            <a:pPr algn="ctr" eaLnBrk="1" hangingPunct="1"/>
            <a:r>
              <a:rPr lang="ru-RU" altLang="ru-RU" b="1" u="sng">
                <a:solidFill>
                  <a:srgbClr val="000066"/>
                </a:solidFill>
                <a:latin typeface="Verdana" pitchFamily="34" charset="0"/>
              </a:rPr>
              <a:t>видов молока:</a:t>
            </a:r>
            <a:br>
              <a:rPr lang="ru-RU" altLang="ru-RU" b="1" u="sng">
                <a:solidFill>
                  <a:srgbClr val="000066"/>
                </a:solidFill>
                <a:latin typeface="Verdana" pitchFamily="34" charset="0"/>
              </a:rPr>
            </a:br>
            <a:r>
              <a:rPr lang="ru-RU" altLang="ru-RU" b="1">
                <a:solidFill>
                  <a:srgbClr val="000066"/>
                </a:solidFill>
                <a:latin typeface="Verdana" pitchFamily="34" charset="0"/>
              </a:rPr>
              <a:t> </a:t>
            </a:r>
          </a:p>
          <a:p>
            <a:pPr algn="ctr" eaLnBrk="1" hangingPunct="1"/>
            <a:r>
              <a:rPr lang="ru-RU" altLang="ru-RU" b="1">
                <a:solidFill>
                  <a:srgbClr val="000066"/>
                </a:solidFill>
                <a:latin typeface="Verdana" pitchFamily="34" charset="0"/>
              </a:rPr>
              <a:t>Коровье – 2,5%, 3,2% и 6%</a:t>
            </a:r>
          </a:p>
          <a:p>
            <a:pPr algn="ctr" eaLnBrk="1" hangingPunct="1"/>
            <a:r>
              <a:rPr lang="ru-RU" altLang="ru-RU" b="1">
                <a:solidFill>
                  <a:srgbClr val="000066"/>
                </a:solidFill>
                <a:latin typeface="Verdana" pitchFamily="34" charset="0"/>
              </a:rPr>
              <a:t>Топленое – 4% и 6%</a:t>
            </a:r>
          </a:p>
          <a:p>
            <a:pPr algn="ctr" eaLnBrk="1" hangingPunct="1"/>
            <a:r>
              <a:rPr lang="ru-RU" altLang="ru-RU" b="1">
                <a:solidFill>
                  <a:srgbClr val="000066"/>
                </a:solidFill>
                <a:latin typeface="Verdana" pitchFamily="34" charset="0"/>
              </a:rPr>
              <a:t>Козье – до 4%</a:t>
            </a:r>
          </a:p>
          <a:p>
            <a:pPr algn="ctr" eaLnBrk="1" hangingPunct="1"/>
            <a:r>
              <a:rPr lang="ru-RU" altLang="ru-RU" b="1">
                <a:solidFill>
                  <a:srgbClr val="000066"/>
                </a:solidFill>
                <a:latin typeface="Verdana" pitchFamily="34" charset="0"/>
              </a:rPr>
              <a:t>Кобылье – 1%</a:t>
            </a:r>
          </a:p>
          <a:p>
            <a:pPr algn="ctr" eaLnBrk="1" hangingPunct="1"/>
            <a:endParaRPr lang="ru-RU" altLang="ru-RU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339975" y="4797425"/>
            <a:ext cx="4248150" cy="1800225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endParaRPr lang="ru-RU" altLang="ru-RU" b="1">
              <a:solidFill>
                <a:srgbClr val="0066FF"/>
              </a:solidFill>
              <a:latin typeface="Verdana" pitchFamily="34" charset="0"/>
            </a:endParaRPr>
          </a:p>
          <a:p>
            <a:pPr algn="ctr" eaLnBrk="1" hangingPunct="1"/>
            <a:r>
              <a:rPr lang="ru-RU" altLang="ru-RU" b="1">
                <a:solidFill>
                  <a:srgbClr val="000066"/>
                </a:solidFill>
                <a:latin typeface="Verdana" pitchFamily="34" charset="0"/>
              </a:rPr>
              <a:t>Лактоза –</a:t>
            </a:r>
            <a:r>
              <a:rPr lang="ru-RU" altLang="ru-RU" b="1">
                <a:solidFill>
                  <a:srgbClr val="0066FF"/>
                </a:solidFill>
                <a:latin typeface="Verdana" pitchFamily="34" charset="0"/>
              </a:rPr>
              <a:t> </a:t>
            </a:r>
            <a:r>
              <a:rPr lang="ru-RU" altLang="ru-RU" b="1" u="sng">
                <a:solidFill>
                  <a:srgbClr val="FF0000"/>
                </a:solidFill>
                <a:latin typeface="Verdana" pitchFamily="34" charset="0"/>
              </a:rPr>
              <a:t>5г на 100мл</a:t>
            </a:r>
          </a:p>
          <a:p>
            <a:pPr algn="ctr" eaLnBrk="1" hangingPunct="1"/>
            <a:r>
              <a:rPr lang="ru-RU" altLang="ru-RU" b="1">
                <a:solidFill>
                  <a:srgbClr val="000066"/>
                </a:solidFill>
                <a:latin typeface="Verdana" pitchFamily="34" charset="0"/>
              </a:rPr>
              <a:t>Кальций – около 120мг на 100г</a:t>
            </a:r>
          </a:p>
          <a:p>
            <a:pPr algn="ctr" eaLnBrk="1" hangingPunct="1"/>
            <a:r>
              <a:rPr lang="ru-RU" altLang="ru-RU" b="1">
                <a:solidFill>
                  <a:srgbClr val="000066"/>
                </a:solidFill>
                <a:latin typeface="Verdana" pitchFamily="34" charset="0"/>
              </a:rPr>
              <a:t>Витамины и минералы</a:t>
            </a:r>
          </a:p>
          <a:p>
            <a:pPr algn="ctr" eaLnBrk="1" hangingPunct="1"/>
            <a:endParaRPr lang="ru-RU" altLang="ru-RU" b="1">
              <a:solidFill>
                <a:srgbClr val="000066"/>
              </a:solidFill>
              <a:latin typeface="Verdana" pitchFamily="34" charset="0"/>
            </a:endParaRPr>
          </a:p>
          <a:p>
            <a:pPr algn="ctr" eaLnBrk="1" hangingPunct="1"/>
            <a:r>
              <a:rPr lang="ru-RU" altLang="ru-RU" b="1" u="sng">
                <a:solidFill>
                  <a:srgbClr val="000066"/>
                </a:solidFill>
                <a:latin typeface="Verdana" pitchFamily="34" charset="0"/>
              </a:rPr>
              <a:t>Рекомендуемое кол-во – </a:t>
            </a:r>
          </a:p>
          <a:p>
            <a:pPr algn="ctr" eaLnBrk="1" hangingPunct="1"/>
            <a:r>
              <a:rPr lang="ru-RU" altLang="ru-RU" b="1" u="sng">
                <a:solidFill>
                  <a:srgbClr val="000066"/>
                </a:solidFill>
                <a:latin typeface="Verdana" pitchFamily="34" charset="0"/>
              </a:rPr>
              <a:t> 0,5 л в день</a:t>
            </a:r>
          </a:p>
          <a:p>
            <a:pPr algn="ctr" eaLnBrk="1" hangingPunct="1"/>
            <a:endParaRPr lang="ru-RU" altLang="ru-RU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3276600" y="3933825"/>
            <a:ext cx="2016125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1992" name="TextBox 7"/>
          <p:cNvSpPr txBox="1">
            <a:spLocks noChangeArrowheads="1"/>
          </p:cNvSpPr>
          <p:nvPr/>
        </p:nvSpPr>
        <p:spPr bwMode="auto">
          <a:xfrm>
            <a:off x="900113" y="13414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800">
              <a:latin typeface="Arial" charset="0"/>
            </a:endParaRPr>
          </a:p>
        </p:txBody>
      </p:sp>
      <p:pic>
        <p:nvPicPr>
          <p:cNvPr id="41993" name="Picture 4" descr="http://img.advertology.ru/aimages/2010/11/11/Activia_trus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3482975"/>
            <a:ext cx="226853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6" descr="http://files.ub.ua/news/news/6/764439_133557_13293777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871913"/>
            <a:ext cx="21971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2" descr="http://www.7cont.ru/image?id=238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186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800000"/>
                </a:solidFill>
                <a:latin typeface="Comic Sans MS" pitchFamily="66" charset="0"/>
              </a:rPr>
              <a:t>Несколько мифов о питании при сахарном диабете</a:t>
            </a:r>
            <a:endParaRPr lang="ru-RU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  <a:latin typeface="Comic Sans MS" pitchFamily="66" charset="0"/>
              </a:rPr>
              <a:t>Нельзя острое, соленое, перченое, жареное</a:t>
            </a:r>
          </a:p>
          <a:p>
            <a:pPr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  <a:latin typeface="Comic Sans MS" pitchFamily="66" charset="0"/>
              </a:rPr>
              <a:t>Сладкое должно быть полностью исключено</a:t>
            </a:r>
          </a:p>
          <a:p>
            <a:pPr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  <a:latin typeface="Comic Sans MS" pitchFamily="66" charset="0"/>
              </a:rPr>
              <a:t>Есть следует строго по часам</a:t>
            </a:r>
          </a:p>
          <a:p>
            <a:pPr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  <a:latin typeface="Comic Sans MS" pitchFamily="66" charset="0"/>
              </a:rPr>
              <a:t>Количество еды должно быть одинаковым</a:t>
            </a:r>
          </a:p>
          <a:p>
            <a:pPr>
              <a:defRPr/>
            </a:pPr>
            <a:endParaRPr lang="ru-RU" dirty="0" smtClean="0">
              <a:solidFill>
                <a:schemeClr val="accent2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defRPr/>
            </a:pPr>
            <a:endParaRPr lang="ru-RU" dirty="0" smtClean="0">
              <a:solidFill>
                <a:schemeClr val="accent2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660066"/>
                </a:solidFill>
                <a:latin typeface="Comic Sans MS" pitchFamily="66" charset="0"/>
              </a:rPr>
              <a:t>Мороженое</a:t>
            </a: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3851275" y="1484313"/>
            <a:ext cx="360363" cy="865187"/>
          </a:xfrm>
          <a:prstGeom prst="downArrow">
            <a:avLst>
              <a:gd name="adj1" fmla="val 50000"/>
              <a:gd name="adj2" fmla="val 60022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47813" y="2492375"/>
            <a:ext cx="591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i="1">
                <a:latin typeface="Comic Sans MS" pitchFamily="66" charset="0"/>
              </a:rPr>
              <a:t>Медленное освобождение  из желудка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3851275" y="2924175"/>
            <a:ext cx="360363" cy="865188"/>
          </a:xfrm>
          <a:prstGeom prst="downArrow">
            <a:avLst>
              <a:gd name="adj1" fmla="val 50000"/>
              <a:gd name="adj2" fmla="val 60022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743075" y="3886200"/>
            <a:ext cx="5913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i="1">
                <a:latin typeface="Comic Sans MS" pitchFamily="66" charset="0"/>
              </a:rPr>
              <a:t>Подъем сахара крови через 45-90 мин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3779838" y="4437063"/>
            <a:ext cx="360362" cy="865187"/>
          </a:xfrm>
          <a:prstGeom prst="downArrow">
            <a:avLst>
              <a:gd name="adj1" fmla="val 50000"/>
              <a:gd name="adj2" fmla="val 60022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altLang="ru-RU"/>
              <a:t>               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771775" y="5445125"/>
            <a:ext cx="2003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000" b="1" i="1">
                <a:latin typeface="Comic Sans MS" pitchFamily="66" charset="0"/>
              </a:rPr>
              <a:t>Лечение </a:t>
            </a:r>
          </a:p>
          <a:p>
            <a:pPr algn="ctr" eaLnBrk="1" hangingPunct="1"/>
            <a:r>
              <a:rPr lang="ru-RU" altLang="ru-RU" sz="2000" b="1" i="1">
                <a:latin typeface="Comic Sans MS" pitchFamily="66" charset="0"/>
              </a:rPr>
              <a:t>гипогликемий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3419475" y="4365625"/>
            <a:ext cx="1008063" cy="71913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3492500" y="4365625"/>
            <a:ext cx="865188" cy="6477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7115" name="Picture 15" descr="j02158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18986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51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660066"/>
                </a:solidFill>
                <a:latin typeface="Comic Sans MS" pitchFamily="66" charset="0"/>
              </a:rPr>
              <a:t>Рекомендации по употреблению сладкого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000066"/>
                </a:solidFill>
                <a:latin typeface="Comic Sans MS" pitchFamily="66" charset="0"/>
              </a:rPr>
              <a:t>Умеренное употребление сладкого(не каждый день!)</a:t>
            </a:r>
          </a:p>
          <a:p>
            <a:pPr eaLnBrk="1" hangingPunct="1"/>
            <a:r>
              <a:rPr lang="ru-RU" altLang="ru-RU" sz="2400" smtClean="0">
                <a:solidFill>
                  <a:srgbClr val="000066"/>
                </a:solidFill>
                <a:latin typeface="Comic Sans MS" pitchFamily="66" charset="0"/>
              </a:rPr>
              <a:t>Лучше в виде десерта после еды (смешивание в желудке с остальной пищей – не повлияет на повышение сахара слишком быстро)</a:t>
            </a:r>
          </a:p>
          <a:p>
            <a:pPr eaLnBrk="1" hangingPunct="1"/>
            <a:r>
              <a:rPr lang="ru-RU" altLang="ru-RU" sz="2400" smtClean="0">
                <a:solidFill>
                  <a:srgbClr val="000066"/>
                </a:solidFill>
                <a:latin typeface="Comic Sans MS" pitchFamily="66" charset="0"/>
              </a:rPr>
              <a:t>Есть сладкое, замещая ими часть других углеводов (меньше хлеба, картофеля или фруктов)</a:t>
            </a:r>
          </a:p>
          <a:p>
            <a:pPr eaLnBrk="1" hangingPunct="1"/>
            <a:r>
              <a:rPr lang="ru-RU" altLang="ru-RU" sz="2400" smtClean="0">
                <a:solidFill>
                  <a:srgbClr val="000066"/>
                </a:solidFill>
                <a:latin typeface="Comic Sans MS" pitchFamily="66" charset="0"/>
              </a:rPr>
              <a:t>Замещение привычных углеводов (например, бутерброд) в перекус</a:t>
            </a:r>
          </a:p>
          <a:p>
            <a:pPr eaLnBrk="1" hangingPunct="1"/>
            <a:r>
              <a:rPr lang="ru-RU" altLang="ru-RU" sz="2400" smtClean="0">
                <a:solidFill>
                  <a:srgbClr val="000066"/>
                </a:solidFill>
                <a:latin typeface="Comic Sans MS" pitchFamily="66" charset="0"/>
              </a:rPr>
              <a:t>Увеличение дозы инсулина, если сладкое добавляется к основной еде</a:t>
            </a:r>
          </a:p>
        </p:txBody>
      </p:sp>
    </p:spTree>
    <p:extLst>
      <p:ext uri="{BB962C8B-B14F-4D97-AF65-F5344CB8AC3E}">
        <p14:creationId xmlns:p14="http://schemas.microsoft.com/office/powerpoint/2010/main" val="62964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solidFill>
                  <a:srgbClr val="660066"/>
                </a:solidFill>
                <a:effectLst/>
                <a:latin typeface="Comic Sans MS" pitchFamily="66" charset="0"/>
              </a:rPr>
              <a:t>«Неполезная» еда: </a:t>
            </a:r>
            <a:br>
              <a:rPr lang="ru-RU" altLang="ru-RU" sz="4000" b="1" smtClean="0">
                <a:solidFill>
                  <a:srgbClr val="660066"/>
                </a:solidFill>
                <a:effectLst/>
                <a:latin typeface="Comic Sans MS" pitchFamily="66" charset="0"/>
              </a:rPr>
            </a:br>
            <a:r>
              <a:rPr lang="ru-RU" altLang="ru-RU" sz="4000" b="1" smtClean="0">
                <a:solidFill>
                  <a:srgbClr val="660066"/>
                </a:solidFill>
                <a:effectLst/>
                <a:latin typeface="Comic Sans MS" pitchFamily="66" charset="0"/>
              </a:rPr>
              <a:t>когда делать ретест гликемии?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/>
            <a:r>
              <a:rPr lang="ru-RU" altLang="ru-RU" sz="2800" smtClean="0">
                <a:latin typeface="Comic Sans MS" pitchFamily="66" charset="0"/>
              </a:rPr>
              <a:t>Сладости – 0,5 часа</a:t>
            </a:r>
          </a:p>
          <a:p>
            <a:pPr eaLnBrk="1" hangingPunct="1"/>
            <a:r>
              <a:rPr lang="ru-RU" altLang="ru-RU" sz="2800" smtClean="0">
                <a:latin typeface="Comic Sans MS" pitchFamily="66" charset="0"/>
              </a:rPr>
              <a:t>Мороженое, шоколад – 1 -1,5 часа</a:t>
            </a:r>
          </a:p>
          <a:p>
            <a:pPr eaLnBrk="1" hangingPunct="1"/>
            <a:r>
              <a:rPr lang="ru-RU" altLang="ru-RU" sz="2800" smtClean="0">
                <a:latin typeface="Comic Sans MS" pitchFamily="66" charset="0"/>
              </a:rPr>
              <a:t>Картофельные чипсы – 2 -3 часа</a:t>
            </a:r>
          </a:p>
          <a:p>
            <a:pPr eaLnBrk="1" hangingPunct="1"/>
            <a:endParaRPr lang="ru-RU" altLang="ru-RU" sz="2800" smtClean="0">
              <a:latin typeface="Comic Sans MS" pitchFamily="66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166813" y="2147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pic>
        <p:nvPicPr>
          <p:cNvPr id="51205" name="Picture 5" descr="j02341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997200"/>
            <a:ext cx="1952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69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100013"/>
            <a:ext cx="8243887" cy="1314451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660066"/>
                </a:solidFill>
                <a:effectLst/>
                <a:latin typeface="Comic Sans MS" pitchFamily="66" charset="0"/>
              </a:rPr>
              <a:t>Современный взгляд на проблему питания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835150" y="1052513"/>
            <a:ext cx="4176713" cy="3960812"/>
            <a:chOff x="1824" y="633"/>
            <a:chExt cx="2834" cy="2849"/>
          </a:xfrm>
        </p:grpSpPr>
        <p:sp>
          <p:nvSpPr>
            <p:cNvPr id="820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 b="1">
                <a:solidFill>
                  <a:srgbClr val="660033"/>
                </a:solidFill>
                <a:latin typeface="Verdana" pitchFamily="34" charset="0"/>
              </a:endParaRPr>
            </a:p>
            <a:p>
              <a:pPr eaLnBrk="1" hangingPunct="1"/>
              <a:endParaRPr lang="ru-RU" altLang="ru-RU" sz="2000" b="1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</p:grp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724150" y="2274888"/>
            <a:ext cx="96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0066"/>
                </a:solidFill>
                <a:latin typeface="Comic Sans MS" pitchFamily="66" charset="0"/>
              </a:rPr>
              <a:t>Питание</a:t>
            </a:r>
          </a:p>
          <a:p>
            <a:pPr eaLnBrk="1" hangingPunct="1"/>
            <a:endParaRPr lang="ru-RU" altLang="ru-RU" sz="1800"/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4192588" y="2003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4119563" y="1879600"/>
            <a:ext cx="94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CC3300"/>
                </a:solidFill>
                <a:latin typeface="Comic Sans MS" pitchFamily="66" charset="0"/>
              </a:rPr>
              <a:t>Инсулин</a:t>
            </a:r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2535238" y="35877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2820988" y="3340100"/>
            <a:ext cx="1193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8000"/>
                </a:solidFill>
                <a:latin typeface="Comic Sans MS" pitchFamily="66" charset="0"/>
              </a:rPr>
              <a:t>Физические</a:t>
            </a:r>
          </a:p>
          <a:p>
            <a:pPr eaLnBrk="1" hangingPunct="1"/>
            <a:endParaRPr lang="ru-RU" altLang="ru-RU" sz="1400" b="1">
              <a:solidFill>
                <a:srgbClr val="008000"/>
              </a:solidFill>
              <a:latin typeface="Comic Sans MS" pitchFamily="66" charset="0"/>
            </a:endParaRPr>
          </a:p>
          <a:p>
            <a:pPr eaLnBrk="1" hangingPunct="1"/>
            <a:endParaRPr lang="ru-RU" altLang="ru-RU" sz="1400" b="1">
              <a:solidFill>
                <a:srgbClr val="008000"/>
              </a:solidFill>
              <a:latin typeface="Comic Sans MS" pitchFamily="66" charset="0"/>
            </a:endParaRPr>
          </a:p>
          <a:p>
            <a:pPr eaLnBrk="1" hangingPunct="1"/>
            <a:r>
              <a:rPr lang="ru-RU" altLang="ru-RU" sz="1400" b="1">
                <a:solidFill>
                  <a:srgbClr val="008000"/>
                </a:solidFill>
                <a:latin typeface="Comic Sans MS" pitchFamily="66" charset="0"/>
              </a:rPr>
              <a:t>нагрузки</a:t>
            </a:r>
          </a:p>
          <a:p>
            <a:pPr eaLnBrk="1" hangingPunct="1"/>
            <a:endParaRPr lang="ru-RU" altLang="ru-RU" sz="2000" b="1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4192588" y="37322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4192588" y="3402013"/>
            <a:ext cx="103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CC9900"/>
                </a:solidFill>
                <a:latin typeface="Comic Sans MS" pitchFamily="66" charset="0"/>
              </a:rPr>
              <a:t>Обучение</a:t>
            </a:r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1403350" y="5253038"/>
            <a:ext cx="70183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rgbClr val="000066"/>
                </a:solidFill>
                <a:latin typeface="Comic Sans MS" pitchFamily="66" charset="0"/>
              </a:rPr>
              <a:t>Питание пациента с сахарным диабетом должно настолько</a:t>
            </a:r>
          </a:p>
          <a:p>
            <a:pPr algn="ctr" eaLnBrk="1" hangingPunct="1"/>
            <a:r>
              <a:rPr lang="ru-RU" altLang="ru-RU" sz="1800">
                <a:solidFill>
                  <a:srgbClr val="000066"/>
                </a:solidFill>
                <a:latin typeface="Comic Sans MS" pitchFamily="66" charset="0"/>
              </a:rPr>
              <a:t>отличаться от питания здорового человека, насколько</a:t>
            </a:r>
          </a:p>
          <a:p>
            <a:pPr algn="ctr" eaLnBrk="1" hangingPunct="1"/>
            <a:r>
              <a:rPr lang="ru-RU" altLang="ru-RU" sz="1800">
                <a:solidFill>
                  <a:srgbClr val="000066"/>
                </a:solidFill>
                <a:latin typeface="Comic Sans MS" pitchFamily="66" charset="0"/>
              </a:rPr>
              <a:t>заместительная инсулинотерапия отличается от физиологической</a:t>
            </a:r>
          </a:p>
          <a:p>
            <a:pPr algn="ctr" eaLnBrk="1" hangingPunct="1"/>
            <a:r>
              <a:rPr lang="ru-RU" altLang="ru-RU" sz="1800">
                <a:solidFill>
                  <a:srgbClr val="000066"/>
                </a:solidFill>
                <a:latin typeface="Comic Sans MS" pitchFamily="66" charset="0"/>
              </a:rPr>
              <a:t>секреции инсулина</a:t>
            </a:r>
          </a:p>
          <a:p>
            <a:pPr algn="ctr" eaLnBrk="1" hangingPunct="1"/>
            <a:endParaRPr lang="ru-RU" altLang="ru-RU" sz="180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42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660066"/>
                </a:solidFill>
                <a:latin typeface="Comic Sans MS" pitchFamily="66" charset="0"/>
              </a:rPr>
              <a:t>Специальное «диабетическое» меню???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000066"/>
                </a:solidFill>
                <a:latin typeface="Comic Sans MS" pitchFamily="66" charset="0"/>
              </a:rPr>
              <a:t>Если на основе фруктозы – количество углеводов идентично продуктам на основе сахара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000066"/>
                </a:solidFill>
                <a:latin typeface="Comic Sans MS" pitchFamily="66" charset="0"/>
              </a:rPr>
              <a:t>Сорбит часто вызывает побочные эффекты (боли в животе и диарею)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000066"/>
                </a:solidFill>
                <a:latin typeface="Comic Sans MS" pitchFamily="66" charset="0"/>
              </a:rPr>
              <a:t>Дети чувствуют себя «отличными» от других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000066"/>
                </a:solidFill>
                <a:latin typeface="Comic Sans MS" pitchFamily="66" charset="0"/>
              </a:rPr>
              <a:t>Дороже «нормальных» продуктов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000066"/>
                </a:solidFill>
                <a:latin typeface="Comic Sans MS" pitchFamily="66" charset="0"/>
              </a:rPr>
              <a:t>Непривлекательный вкус</a:t>
            </a:r>
          </a:p>
        </p:txBody>
      </p:sp>
    </p:spTree>
    <p:extLst>
      <p:ext uri="{BB962C8B-B14F-4D97-AF65-F5344CB8AC3E}">
        <p14:creationId xmlns:p14="http://schemas.microsoft.com/office/powerpoint/2010/main" val="998541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52425" y="827088"/>
            <a:ext cx="8426450" cy="205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2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4" charset="0"/>
              </a:rPr>
              <a:t>          </a:t>
            </a:r>
          </a:p>
          <a:p>
            <a:pPr algn="ctr" eaLnBrk="1" hangingPunct="1">
              <a:spcBef>
                <a:spcPts val="2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 </a:t>
            </a:r>
            <a:r>
              <a:rPr lang="ru-RU" sz="3600" b="1" dirty="0">
                <a:solidFill>
                  <a:srgbClr val="800000"/>
                </a:solidFill>
                <a:latin typeface="Comic Sans MS" pitchFamily="66" charset="0"/>
              </a:rPr>
              <a:t>Есть ли смысл в использовании продуктов на </a:t>
            </a:r>
            <a:r>
              <a:rPr lang="ru-RU" sz="3600" b="1" dirty="0" err="1">
                <a:solidFill>
                  <a:srgbClr val="800000"/>
                </a:solidFill>
                <a:latin typeface="Comic Sans MS" pitchFamily="66" charset="0"/>
              </a:rPr>
              <a:t>сахарозаменителях</a:t>
            </a:r>
            <a:r>
              <a:rPr lang="ru-RU" sz="3600" b="1" dirty="0">
                <a:solidFill>
                  <a:srgbClr val="800000"/>
                </a:solidFill>
                <a:latin typeface="Comic Sans MS" pitchFamily="66" charset="0"/>
              </a:rPr>
              <a:t>?</a:t>
            </a:r>
            <a:endParaRPr lang="ru-RU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8371" name="AutoShape 4" descr="http://promoserver.ru/s_images/11515864995868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0175" y="-1554163"/>
            <a:ext cx="5076825" cy="3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58372" name="AutoShape 6" descr="http://promoserver.ru/s_images/11515864995868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0175" y="-1554163"/>
            <a:ext cx="5076825" cy="3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58373" name="Picture 8" descr="http://livealong.ru/sites/default/files/u39/2011/03/ksilit_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363913"/>
            <a:ext cx="3810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0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323850" y="769938"/>
            <a:ext cx="84963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800" b="1" u="sng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altLang="ru-RU" sz="2800" b="1" u="sng">
                <a:solidFill>
                  <a:srgbClr val="7030A0"/>
                </a:solidFill>
                <a:latin typeface="Comic Sans MS" pitchFamily="66" charset="0"/>
              </a:rPr>
              <a:t>100 г обычного печенья:</a:t>
            </a:r>
            <a:r>
              <a:rPr lang="ru-RU" altLang="ru-RU" sz="280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800" u="sng">
                <a:solidFill>
                  <a:srgbClr val="7030A0"/>
                </a:solidFill>
                <a:latin typeface="Comic Sans MS" pitchFamily="66" charset="0"/>
              </a:rPr>
              <a:t>71 г углеводов </a:t>
            </a:r>
            <a:r>
              <a:rPr lang="ru-RU" altLang="ru-RU" sz="2800">
                <a:solidFill>
                  <a:srgbClr val="7030A0"/>
                </a:solidFill>
                <a:latin typeface="Comic Sans MS" pitchFamily="66" charset="0"/>
              </a:rPr>
              <a:t>–</a:t>
            </a:r>
            <a:r>
              <a:rPr lang="ru-RU" altLang="ru-RU" sz="2800">
                <a:latin typeface="Comic Sans MS" pitchFamily="66" charset="0"/>
              </a:rPr>
              <a:t> 284 ккал, 16 г жира – 144 ккал, 7 г белка – 28 ккал</a:t>
            </a:r>
          </a:p>
          <a:p>
            <a:pPr algn="ctr" eaLnBrk="1" hangingPunct="1"/>
            <a:endParaRPr lang="ru-RU" altLang="ru-RU" sz="2800" b="1" u="sng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ru-RU" altLang="ru-RU" sz="2800" b="1" u="sng">
                <a:solidFill>
                  <a:srgbClr val="7030A0"/>
                </a:solidFill>
                <a:latin typeface="Comic Sans MS" pitchFamily="66" charset="0"/>
              </a:rPr>
              <a:t>100 г диабетического печенья:</a:t>
            </a:r>
          </a:p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800">
                <a:solidFill>
                  <a:srgbClr val="7030A0"/>
                </a:solidFill>
                <a:latin typeface="Comic Sans MS" pitchFamily="66" charset="0"/>
              </a:rPr>
              <a:t>62 г углеводов </a:t>
            </a:r>
            <a:r>
              <a:rPr lang="ru-RU" altLang="ru-RU" sz="2800">
                <a:latin typeface="Comic Sans MS" pitchFamily="66" charset="0"/>
              </a:rPr>
              <a:t>– 248 ккал, 20 г жира – 180 ккал, 6 г белка – 24 ккал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ru-RU" altLang="ru-RU" sz="280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7030A0"/>
                </a:solidFill>
                <a:latin typeface="Comic Sans MS" pitchFamily="66" charset="0"/>
              </a:rPr>
              <a:t>Таким образом, людям с диабетом замена обычных сладостей на диабетические ничего не дает</a:t>
            </a:r>
          </a:p>
        </p:txBody>
      </p:sp>
    </p:spTree>
    <p:extLst>
      <p:ext uri="{BB962C8B-B14F-4D97-AF65-F5344CB8AC3E}">
        <p14:creationId xmlns:p14="http://schemas.microsoft.com/office/powerpoint/2010/main" val="30664597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660066"/>
                </a:solidFill>
                <a:latin typeface="Comic Sans MS" pitchFamily="66" charset="0"/>
              </a:rPr>
              <a:t>Ограничения в питании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000066"/>
                </a:solidFill>
                <a:latin typeface="Comic Sans MS" pitchFamily="66" charset="0"/>
              </a:rPr>
              <a:t>Не съедать за один прием пищи более 7-10 ХЕ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 smtClean="0">
              <a:solidFill>
                <a:srgbClr val="00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000066"/>
                </a:solidFill>
                <a:latin typeface="Comic Sans MS" pitchFamily="66" charset="0"/>
              </a:rPr>
              <a:t>Не рекомендуются сладости в жидком виде (фруктовые соки, чай с сахаром, лимонад)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 smtClean="0">
              <a:solidFill>
                <a:srgbClr val="00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000066"/>
                </a:solidFill>
                <a:latin typeface="Comic Sans MS" pitchFamily="66" charset="0"/>
              </a:rPr>
              <a:t>Желательно планировать количество ХЕ в предстоящем приеме пищи (особенно при использовании простого короткого инсулина)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687763" y="58197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675062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69863"/>
            <a:ext cx="8243887" cy="1314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smtClean="0">
                <a:latin typeface="Comic Sans MS" pitchFamily="66" charset="0"/>
              </a:rPr>
              <a:t/>
            </a:r>
            <a:br>
              <a:rPr lang="ru-RU" sz="3200" smtClean="0">
                <a:latin typeface="Comic Sans MS" pitchFamily="66" charset="0"/>
              </a:rPr>
            </a:br>
            <a:r>
              <a:rPr lang="ru-RU" sz="4000" b="1" smtClean="0">
                <a:solidFill>
                  <a:srgbClr val="660066"/>
                </a:solidFill>
                <a:latin typeface="Comic Sans MS" pitchFamily="66" charset="0"/>
              </a:rPr>
              <a:t>Еда – не лекарство!</a:t>
            </a:r>
            <a:br>
              <a:rPr lang="ru-RU" sz="4000" b="1" smtClean="0">
                <a:solidFill>
                  <a:srgbClr val="660066"/>
                </a:solidFill>
                <a:latin typeface="Comic Sans MS" pitchFamily="66" charset="0"/>
              </a:rPr>
            </a:br>
            <a:endParaRPr lang="ru-RU" sz="4000" b="1" smtClean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456112"/>
          </a:xfrm>
        </p:spPr>
        <p:txBody>
          <a:bodyPr/>
          <a:lstStyle/>
          <a:p>
            <a:pPr eaLnBrk="1" hangingPunct="1"/>
            <a:endParaRPr lang="ru-RU" altLang="ru-RU" sz="2000" smtClean="0">
              <a:latin typeface="Comic Sans MS" pitchFamily="66" charset="0"/>
            </a:endParaRPr>
          </a:p>
          <a:p>
            <a:pPr eaLnBrk="1" hangingPunct="1"/>
            <a:r>
              <a:rPr lang="ru-RU" altLang="ru-RU" sz="2000" smtClean="0">
                <a:latin typeface="Comic Sans MS" pitchFamily="66" charset="0"/>
              </a:rPr>
              <a:t>Пища должна приносить удовольствие, </a:t>
            </a:r>
          </a:p>
          <a:p>
            <a:pPr eaLnBrk="1" hangingPunct="1">
              <a:buFontTx/>
              <a:buNone/>
            </a:pPr>
            <a:r>
              <a:rPr lang="ru-RU" altLang="ru-RU" sz="2000" smtClean="0">
                <a:latin typeface="Comic Sans MS" pitchFamily="66" charset="0"/>
              </a:rPr>
              <a:t>    быть вкусной и привлекательной</a:t>
            </a:r>
          </a:p>
          <a:p>
            <a:pPr eaLnBrk="1" hangingPunct="1"/>
            <a:r>
              <a:rPr lang="ru-RU" altLang="ru-RU" sz="2000" smtClean="0">
                <a:latin typeface="Comic Sans MS" pitchFamily="66" charset="0"/>
              </a:rPr>
              <a:t>Питание детей с сахарным диабетом </a:t>
            </a:r>
          </a:p>
          <a:p>
            <a:pPr eaLnBrk="1" hangingPunct="1">
              <a:buFontTx/>
              <a:buNone/>
            </a:pPr>
            <a:r>
              <a:rPr lang="ru-RU" altLang="ru-RU" sz="2000" smtClean="0">
                <a:latin typeface="Comic Sans MS" pitchFamily="66" charset="0"/>
              </a:rPr>
              <a:t>    должно быть максимально приближено к </a:t>
            </a:r>
          </a:p>
          <a:p>
            <a:pPr eaLnBrk="1" hangingPunct="1">
              <a:buFontTx/>
              <a:buNone/>
            </a:pPr>
            <a:r>
              <a:rPr lang="ru-RU" altLang="ru-RU" sz="2000" smtClean="0">
                <a:latin typeface="Comic Sans MS" pitchFamily="66" charset="0"/>
              </a:rPr>
              <a:t>    физиологическим потребностям здоровых </a:t>
            </a:r>
          </a:p>
          <a:p>
            <a:pPr eaLnBrk="1" hangingPunct="1">
              <a:buFontTx/>
              <a:buNone/>
            </a:pPr>
            <a:r>
              <a:rPr lang="ru-RU" altLang="ru-RU" sz="2000" smtClean="0">
                <a:latin typeface="Comic Sans MS" pitchFamily="66" charset="0"/>
              </a:rPr>
              <a:t>     детей</a:t>
            </a:r>
          </a:p>
          <a:p>
            <a:pPr eaLnBrk="1" hangingPunct="1"/>
            <a:r>
              <a:rPr lang="ru-RU" altLang="ru-RU" sz="2000" smtClean="0">
                <a:latin typeface="Comic Sans MS" pitchFamily="66" charset="0"/>
              </a:rPr>
              <a:t>Важно индивидуализировать питание с </a:t>
            </a:r>
          </a:p>
          <a:p>
            <a:pPr eaLnBrk="1" hangingPunct="1">
              <a:buFontTx/>
              <a:buNone/>
            </a:pPr>
            <a:r>
              <a:rPr lang="ru-RU" altLang="ru-RU" sz="2000" smtClean="0">
                <a:latin typeface="Comic Sans MS" pitchFamily="66" charset="0"/>
              </a:rPr>
              <a:t>    учетом     пищевых привычек, распорядке </a:t>
            </a:r>
          </a:p>
          <a:p>
            <a:pPr eaLnBrk="1" hangingPunct="1">
              <a:buFontTx/>
              <a:buNone/>
            </a:pPr>
            <a:r>
              <a:rPr lang="ru-RU" altLang="ru-RU" sz="2000" smtClean="0">
                <a:latin typeface="Comic Sans MS" pitchFamily="66" charset="0"/>
              </a:rPr>
              <a:t>    дня     и других    особенностей конкретного ребенка</a:t>
            </a:r>
          </a:p>
          <a:p>
            <a:pPr eaLnBrk="1" hangingPunct="1"/>
            <a:r>
              <a:rPr lang="ru-RU" altLang="ru-RU" sz="2000" smtClean="0">
                <a:latin typeface="Comic Sans MS" pitchFamily="66" charset="0"/>
              </a:rPr>
              <a:t>Научить согласовывать инсулинотерапию и прием сахароповышающих продуктов</a:t>
            </a:r>
          </a:p>
          <a:p>
            <a:pPr eaLnBrk="1" hangingPunct="1"/>
            <a:endParaRPr lang="ru-RU" altLang="ru-RU" sz="2000" smtClean="0">
              <a:latin typeface="Comic Sans MS" pitchFamily="66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064250" y="57483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pic>
        <p:nvPicPr>
          <p:cNvPr id="66565" name="Picture 5" descr="j02554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36613"/>
            <a:ext cx="23891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5618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b="1" smtClean="0">
                <a:solidFill>
                  <a:srgbClr val="800000"/>
                </a:solidFill>
                <a:effectLst/>
                <a:latin typeface="Comic Sans MS" pitchFamily="66" charset="0"/>
              </a:rPr>
              <a:t>Состав пищи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/>
              <a:t>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Белки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                                     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Жиры   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dirty="0"/>
              <a:t>                                     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  <a:p>
            <a:pPr algn="ctr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Углеводы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 rot="10800000">
            <a:off x="3203575" y="1844675"/>
            <a:ext cx="2376488" cy="576263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0245" name="Picture 5" descr="бел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216058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жи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76475"/>
            <a:ext cx="20224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углево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29000"/>
            <a:ext cx="217805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89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552450" y="1176338"/>
            <a:ext cx="806608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altLang="ru-RU" b="1">
                <a:solidFill>
                  <a:srgbClr val="7030A0"/>
                </a:solidFill>
                <a:latin typeface="Comic Sans MS" pitchFamily="66" charset="0"/>
              </a:rPr>
              <a:t>Какие компоненты пищи обладают глюкозоповышающим действием? </a:t>
            </a:r>
          </a:p>
        </p:txBody>
      </p:sp>
      <p:pic>
        <p:nvPicPr>
          <p:cNvPr id="11267" name="Picture 4" descr="http://cs323926.userapi.com/v323926854/7bd/zbZ1bCEW-Y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3059113"/>
            <a:ext cx="4402138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5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900113" y="836613"/>
            <a:ext cx="7920037" cy="58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2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4" charset="0"/>
              </a:rPr>
              <a:t>          </a:t>
            </a:r>
          </a:p>
          <a:p>
            <a:pPr algn="ctr" eaLnBrk="1" hangingPunct="1">
              <a:spcBef>
                <a:spcPts val="2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 </a:t>
            </a:r>
            <a:r>
              <a:rPr lang="ru-RU" sz="4400" b="1" dirty="0">
                <a:solidFill>
                  <a:srgbClr val="7030A0"/>
                </a:solidFill>
                <a:latin typeface="Comic Sans MS" pitchFamily="64" charset="0"/>
              </a:rPr>
              <a:t>Углеводы =</a:t>
            </a:r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 </a:t>
            </a:r>
          </a:p>
          <a:p>
            <a:pPr algn="ctr" eaLnBrk="1" hangingPunct="1">
              <a:spcBef>
                <a:spcPts val="2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latin typeface="Comic Sans MS" pitchFamily="64" charset="0"/>
              </a:rPr>
              <a:t>сахара, </a:t>
            </a:r>
          </a:p>
          <a:p>
            <a:pPr algn="ctr" eaLnBrk="1" hangingPunct="1">
              <a:spcBef>
                <a:spcPts val="2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latin typeface="Comic Sans MS" pitchFamily="64" charset="0"/>
              </a:rPr>
              <a:t>крахмал, </a:t>
            </a:r>
          </a:p>
          <a:p>
            <a:pPr algn="ctr" eaLnBrk="1" hangingPunct="1">
              <a:spcBef>
                <a:spcPts val="2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latin typeface="Comic Sans MS" pitchFamily="64" charset="0"/>
              </a:rPr>
              <a:t>растительные волокна</a:t>
            </a:r>
          </a:p>
          <a:p>
            <a:pPr algn="ctr" eaLnBrk="1" hangingPunct="1">
              <a:spcBef>
                <a:spcPts val="2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4" charset="0"/>
            </a:endParaRPr>
          </a:p>
          <a:p>
            <a:pPr eaLnBrk="1" hangingPunct="1">
              <a:spcBef>
                <a:spcPts val="2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4" charset="0"/>
            </a:endParaRPr>
          </a:p>
        </p:txBody>
      </p:sp>
      <p:pic>
        <p:nvPicPr>
          <p:cNvPr id="12291" name="Picture 4" descr="http://go2.imgsmail.ru/imgpreview?key=http%3A//uti-puti.com.ua/img/information_items_1170690939.jpg&amp;mb=imgdb_preview_1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48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Картинка 2 из 828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3525"/>
            <a:ext cx="173513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i?id=3262077&amp;tov=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14900"/>
            <a:ext cx="2016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j01779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08275"/>
            <a:ext cx="22161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http://go3.imgsmail.ru/imgpreview?key=http%3A//www.hqoboi.com/img/food/fruit-vegetables_244.jpg&amp;mb=imgdb_preview_77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2133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http://go2.imgsmail.ru/imgpreview?key=http%3A//www.calorizator.ru/sites/default/files/product/pearl-barley-1.jpg&amp;mb=imgdb_preview_9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79351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93700" y="1065213"/>
            <a:ext cx="8426450" cy="54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2250"/>
              </a:spcBef>
            </a:pPr>
            <a:endParaRPr lang="ru-RU" altLang="ru-RU" sz="2800" b="1">
              <a:solidFill>
                <a:srgbClr val="FFC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ts val="2250"/>
              </a:spcBef>
            </a:pPr>
            <a:r>
              <a:rPr lang="ru-RU" altLang="ru-RU" sz="2800" b="1">
                <a:solidFill>
                  <a:srgbClr val="C00000"/>
                </a:solidFill>
                <a:latin typeface="Comic Sans MS" pitchFamily="66" charset="0"/>
              </a:rPr>
              <a:t>Зерновые </a:t>
            </a:r>
            <a:r>
              <a:rPr lang="ru-RU" altLang="ru-RU" sz="2800">
                <a:latin typeface="Comic Sans MS" pitchFamily="66" charset="0"/>
              </a:rPr>
              <a:t>(крупы, кукуруза, бобовые, мучные и хлебобулочные изделия)</a:t>
            </a:r>
          </a:p>
          <a:p>
            <a:pPr algn="ctr" eaLnBrk="1" hangingPunct="1">
              <a:spcBef>
                <a:spcPts val="2250"/>
              </a:spcBef>
            </a:pPr>
            <a:r>
              <a:rPr lang="ru-RU" altLang="ru-RU" sz="4000" b="1" u="sng">
                <a:solidFill>
                  <a:srgbClr val="C00000"/>
                </a:solidFill>
                <a:latin typeface="Comic Sans MS" pitchFamily="66" charset="0"/>
              </a:rPr>
              <a:t>Все</a:t>
            </a:r>
            <a:r>
              <a:rPr lang="ru-RU" altLang="ru-RU" sz="2800" b="1">
                <a:solidFill>
                  <a:srgbClr val="C00000"/>
                </a:solidFill>
                <a:latin typeface="Comic Sans MS" pitchFamily="66" charset="0"/>
              </a:rPr>
              <a:t> фрукты и ягоды</a:t>
            </a:r>
          </a:p>
          <a:p>
            <a:pPr algn="ctr" eaLnBrk="1" hangingPunct="1">
              <a:spcBef>
                <a:spcPts val="2250"/>
              </a:spcBef>
            </a:pPr>
            <a:r>
              <a:rPr lang="ru-RU" altLang="ru-RU" sz="2800" b="1">
                <a:solidFill>
                  <a:srgbClr val="C00000"/>
                </a:solidFill>
                <a:latin typeface="Comic Sans MS" pitchFamily="66" charset="0"/>
              </a:rPr>
              <a:t>Картофель</a:t>
            </a:r>
          </a:p>
          <a:p>
            <a:pPr algn="ctr" eaLnBrk="1" hangingPunct="1">
              <a:spcBef>
                <a:spcPts val="2250"/>
              </a:spcBef>
            </a:pPr>
            <a:r>
              <a:rPr lang="ru-RU" altLang="ru-RU" sz="2800" b="1" u="sng">
                <a:solidFill>
                  <a:srgbClr val="C00000"/>
                </a:solidFill>
                <a:latin typeface="Comic Sans MS" pitchFamily="66" charset="0"/>
              </a:rPr>
              <a:t>Жидкие</a:t>
            </a:r>
            <a:r>
              <a:rPr lang="ru-RU" altLang="ru-RU" sz="2800" b="1">
                <a:solidFill>
                  <a:srgbClr val="C00000"/>
                </a:solidFill>
                <a:latin typeface="Comic Sans MS" pitchFamily="66" charset="0"/>
              </a:rPr>
              <a:t> молочные продукты</a:t>
            </a:r>
            <a:r>
              <a:rPr lang="ru-RU" altLang="ru-RU" sz="2800" b="1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ru-RU" altLang="ru-RU" sz="2800">
                <a:latin typeface="Comic Sans MS" pitchFamily="66" charset="0"/>
              </a:rPr>
              <a:t>(молоко, кефир, простокваша, ряженка, йогурт)</a:t>
            </a:r>
          </a:p>
          <a:p>
            <a:pPr algn="ctr" eaLnBrk="1" hangingPunct="1">
              <a:spcBef>
                <a:spcPts val="600"/>
              </a:spcBef>
            </a:pPr>
            <a:r>
              <a:rPr lang="ru-RU" altLang="ru-RU" sz="2800" b="1">
                <a:solidFill>
                  <a:srgbClr val="C00000"/>
                </a:solidFill>
                <a:latin typeface="Comic Sans MS" pitchFamily="66" charset="0"/>
              </a:rPr>
              <a:t>Сахар</a:t>
            </a:r>
            <a:r>
              <a:rPr lang="ru-RU" altLang="ru-RU" sz="2800" b="1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ru-RU" altLang="ru-RU" sz="2800">
                <a:solidFill>
                  <a:srgbClr val="C00000"/>
                </a:solidFill>
                <a:latin typeface="Comic Sans MS" pitchFamily="66" charset="0"/>
              </a:rPr>
              <a:t>(мед, варенье, фруктовые и </a:t>
            </a:r>
          </a:p>
          <a:p>
            <a:pPr algn="ctr" eaLnBrk="1" hangingPunct="1">
              <a:spcBef>
                <a:spcPts val="600"/>
              </a:spcBef>
            </a:pPr>
            <a:r>
              <a:rPr lang="ru-RU" altLang="ru-RU" sz="2800">
                <a:solidFill>
                  <a:srgbClr val="C00000"/>
                </a:solidFill>
                <a:latin typeface="Comic Sans MS" pitchFamily="66" charset="0"/>
              </a:rPr>
              <a:t>ягодные соки, сухофрукты...)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23850" y="63500"/>
            <a:ext cx="845502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>
                <a:solidFill>
                  <a:srgbClr val="002060"/>
                </a:solidFill>
                <a:latin typeface="Comic Sans MS" pitchFamily="66" charset="0"/>
              </a:rPr>
              <a:t>Группы продуктов, содержащих углеводы</a:t>
            </a:r>
            <a:r>
              <a:rPr lang="en-US" altLang="ru-RU" sz="3600" b="1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ru-RU" altLang="ru-RU" sz="3600" b="1" u="sng">
                <a:solidFill>
                  <a:srgbClr val="800000"/>
                </a:solidFill>
                <a:latin typeface="Comic Sans MS" pitchFamily="66" charset="0"/>
              </a:rPr>
              <a:t>подсчитываются</a:t>
            </a:r>
            <a:r>
              <a:rPr lang="ru-RU" altLang="ru-RU" sz="3600" b="1">
                <a:solidFill>
                  <a:srgbClr val="002060"/>
                </a:solidFill>
                <a:latin typeface="Comic Sans MS" pitchFamily="66" charset="0"/>
              </a:rPr>
              <a:t>):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600" b="1">
              <a:solidFill>
                <a:srgbClr val="FFC000"/>
              </a:solidFill>
              <a:latin typeface="Comic Sans MS" pitchFamily="66" charset="0"/>
            </a:endParaRP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600" b="1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4308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660066"/>
                </a:solidFill>
                <a:latin typeface="Comic Sans MS" pitchFamily="66" charset="0"/>
              </a:rPr>
              <a:t>Абсорбция углеводов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25488" y="1628775"/>
            <a:ext cx="7121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000066"/>
                </a:solidFill>
                <a:latin typeface="Comic Sans MS" pitchFamily="66" charset="0"/>
              </a:rPr>
              <a:t>Глюкоза из пищи может всасываться в кровоток только</a:t>
            </a:r>
          </a:p>
          <a:p>
            <a:pPr algn="ctr" eaLnBrk="1" hangingPunct="1"/>
            <a:r>
              <a:rPr lang="ru-RU" altLang="ru-RU" sz="2000">
                <a:solidFill>
                  <a:srgbClr val="000066"/>
                </a:solidFill>
                <a:latin typeface="Comic Sans MS" pitchFamily="66" charset="0"/>
              </a:rPr>
              <a:t>после того, как попадет в </a:t>
            </a:r>
            <a:r>
              <a:rPr lang="ru-RU" altLang="ru-RU" sz="2000">
                <a:solidFill>
                  <a:srgbClr val="CC0000"/>
                </a:solidFill>
                <a:latin typeface="Comic Sans MS" pitchFamily="66" charset="0"/>
              </a:rPr>
              <a:t>тонкий кишечник.</a:t>
            </a:r>
            <a:r>
              <a:rPr lang="ru-RU" altLang="ru-RU" sz="2000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  <a:p>
            <a:pPr algn="ctr" eaLnBrk="1" hangingPunct="1"/>
            <a:r>
              <a:rPr lang="ru-RU" altLang="ru-RU" sz="2000">
                <a:solidFill>
                  <a:srgbClr val="000066"/>
                </a:solidFill>
                <a:latin typeface="Comic Sans MS" pitchFamily="66" charset="0"/>
              </a:rPr>
              <a:t>Пища не всасывается из ротовой полости!</a:t>
            </a:r>
          </a:p>
        </p:txBody>
      </p:sp>
      <p:sp>
        <p:nvSpPr>
          <p:cNvPr id="16388" name="AutoShape 4" descr="Букет"/>
          <p:cNvSpPr>
            <a:spLocks noChangeArrowheads="1"/>
          </p:cNvSpPr>
          <p:nvPr/>
        </p:nvSpPr>
        <p:spPr bwMode="auto">
          <a:xfrm>
            <a:off x="415925" y="2909888"/>
            <a:ext cx="4105275" cy="1511300"/>
          </a:xfrm>
          <a:prstGeom prst="foldedCorner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latin typeface="Verdan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95288" y="2800350"/>
            <a:ext cx="40227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ru-RU" altLang="ru-RU" sz="1800"/>
          </a:p>
          <a:p>
            <a:pPr algn="ctr"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Продукты – нижнее отверстие желудка</a:t>
            </a:r>
          </a:p>
          <a:p>
            <a:pPr algn="ctr"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 (привратник) – сфинктер привратника</a:t>
            </a:r>
          </a:p>
          <a:p>
            <a:pPr algn="ctr"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 (маленькие кусочки пищи) – </a:t>
            </a:r>
          </a:p>
          <a:p>
            <a:pPr algn="ctr"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 тонкий кишечник</a:t>
            </a:r>
          </a:p>
          <a:p>
            <a:pPr algn="ctr"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 – </a:t>
            </a:r>
            <a:r>
              <a:rPr lang="ru-RU" altLang="ru-RU" sz="1600">
                <a:solidFill>
                  <a:srgbClr val="CC0000"/>
                </a:solidFill>
                <a:latin typeface="Comic Sans MS" pitchFamily="66" charset="0"/>
              </a:rPr>
              <a:t>кровеносное русло</a:t>
            </a:r>
          </a:p>
        </p:txBody>
      </p:sp>
      <p:sp>
        <p:nvSpPr>
          <p:cNvPr id="16390" name="AutoShape 6" descr="Букет"/>
          <p:cNvSpPr>
            <a:spLocks noChangeArrowheads="1"/>
          </p:cNvSpPr>
          <p:nvPr/>
        </p:nvSpPr>
        <p:spPr bwMode="auto">
          <a:xfrm>
            <a:off x="4787900" y="2901950"/>
            <a:ext cx="4105275" cy="1511300"/>
          </a:xfrm>
          <a:prstGeom prst="foldedCorner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latin typeface="Verdana" pitchFamily="34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089525" y="3132138"/>
            <a:ext cx="36226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Сложные углеводы (дисахариды и</a:t>
            </a:r>
          </a:p>
          <a:p>
            <a:pPr algn="ctr"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крахмал) -  расщепление </a:t>
            </a:r>
          </a:p>
          <a:p>
            <a:pPr algn="ctr"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на простые углеводы – тонкий </a:t>
            </a:r>
          </a:p>
          <a:p>
            <a:pPr algn="ctr"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кишечник</a:t>
            </a:r>
            <a:r>
              <a:rPr lang="ru-RU" altLang="ru-RU" sz="1600">
                <a:latin typeface="Comic Sans MS" pitchFamily="66" charset="0"/>
              </a:rPr>
              <a:t> – </a:t>
            </a:r>
            <a:r>
              <a:rPr lang="ru-RU" altLang="ru-RU" sz="1600">
                <a:solidFill>
                  <a:srgbClr val="FF0000"/>
                </a:solidFill>
                <a:latin typeface="Comic Sans MS" pitchFamily="66" charset="0"/>
              </a:rPr>
              <a:t>кровеносное русло </a:t>
            </a:r>
          </a:p>
          <a:p>
            <a:pPr algn="ctr" eaLnBrk="1" hangingPunct="1"/>
            <a:endParaRPr lang="ru-RU" altLang="ru-RU" sz="1600">
              <a:latin typeface="Comic Sans MS" pitchFamily="66" charset="0"/>
            </a:endParaRPr>
          </a:p>
        </p:txBody>
      </p:sp>
      <p:sp>
        <p:nvSpPr>
          <p:cNvPr id="16392" name="AutoShape 8" descr="Букет"/>
          <p:cNvSpPr>
            <a:spLocks noChangeArrowheads="1"/>
          </p:cNvSpPr>
          <p:nvPr/>
        </p:nvSpPr>
        <p:spPr bwMode="auto">
          <a:xfrm>
            <a:off x="725488" y="4665663"/>
            <a:ext cx="3024187" cy="1141412"/>
          </a:xfrm>
          <a:prstGeom prst="foldedCorner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600">
              <a:solidFill>
                <a:srgbClr val="000066"/>
              </a:solidFill>
              <a:latin typeface="Comic Sans MS" pitchFamily="66" charset="0"/>
            </a:endParaRPr>
          </a:p>
          <a:p>
            <a:pPr algn="ctr"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«Расщепление» (распад)</a:t>
            </a:r>
          </a:p>
          <a:p>
            <a:pPr algn="ctr"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длинной  углеводной цепочки </a:t>
            </a:r>
          </a:p>
          <a:p>
            <a:pPr algn="ctr"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– довольно быстрый</a:t>
            </a:r>
          </a:p>
          <a:p>
            <a:pPr algn="ctr"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процесс</a:t>
            </a:r>
          </a:p>
          <a:p>
            <a:pPr algn="ctr" eaLnBrk="1" hangingPunct="1"/>
            <a:endParaRPr lang="ru-RU" altLang="ru-RU" sz="160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6393" name="AutoShape 9" descr="Букет"/>
          <p:cNvSpPr>
            <a:spLocks noChangeArrowheads="1"/>
          </p:cNvSpPr>
          <p:nvPr/>
        </p:nvSpPr>
        <p:spPr bwMode="auto">
          <a:xfrm>
            <a:off x="4484688" y="4665663"/>
            <a:ext cx="4032250" cy="1439862"/>
          </a:xfrm>
          <a:prstGeom prst="foldedCorner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latin typeface="Verdana" pitchFamily="34" charset="0"/>
            </a:endParaRPr>
          </a:p>
        </p:txBody>
      </p:sp>
      <p:sp>
        <p:nvSpPr>
          <p:cNvPr id="16394" name="Text Box 10" descr="Букет"/>
          <p:cNvSpPr txBox="1">
            <a:spLocks noChangeArrowheads="1"/>
          </p:cNvSpPr>
          <p:nvPr/>
        </p:nvSpPr>
        <p:spPr bwMode="auto">
          <a:xfrm>
            <a:off x="4465638" y="4640263"/>
            <a:ext cx="4102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Пищевая клетчатка (неперевариваемые</a:t>
            </a:r>
          </a:p>
          <a:p>
            <a:pPr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 в кишечнике углеводы)  - </a:t>
            </a:r>
          </a:p>
          <a:p>
            <a:pPr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предупреждение запоров, </a:t>
            </a:r>
          </a:p>
          <a:p>
            <a:pPr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долгое чувство насыщения, создание</a:t>
            </a:r>
          </a:p>
          <a:p>
            <a:pPr eaLnBrk="1" hangingPunct="1"/>
            <a:r>
              <a:rPr lang="ru-RU" altLang="ru-RU" sz="1600">
                <a:solidFill>
                  <a:srgbClr val="000066"/>
                </a:solidFill>
                <a:latin typeface="Comic Sans MS" pitchFamily="66" charset="0"/>
              </a:rPr>
              <a:t>пленки на поверхности кишечника</a:t>
            </a:r>
          </a:p>
        </p:txBody>
      </p:sp>
    </p:spTree>
    <p:extLst>
      <p:ext uri="{BB962C8B-B14F-4D97-AF65-F5344CB8AC3E}">
        <p14:creationId xmlns:p14="http://schemas.microsoft.com/office/powerpoint/2010/main" val="1553557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660066"/>
                </a:solidFill>
                <a:latin typeface="Comic Sans MS" pitchFamily="66" charset="0"/>
              </a:rPr>
              <a:t>Факторы, влияющие на скорость опорожнения желудка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u="sng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Очень быстро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defRPr/>
            </a:pPr>
            <a:r>
              <a:rPr lang="ru-RU" sz="2400" smtClean="0">
                <a:solidFill>
                  <a:srgbClr val="000066"/>
                </a:solidFill>
                <a:latin typeface="Comic Sans MS" pitchFamily="66" charset="0"/>
              </a:rPr>
              <a:t>Маленькие кусочки еды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defRPr/>
            </a:pPr>
            <a:r>
              <a:rPr lang="ru-RU" sz="2400" smtClean="0">
                <a:solidFill>
                  <a:srgbClr val="000066"/>
                </a:solidFill>
                <a:latin typeface="Comic Sans MS" pitchFamily="66" charset="0"/>
              </a:rPr>
              <a:t>Жидкая пища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defRPr/>
            </a:pPr>
            <a:r>
              <a:rPr lang="ru-RU" sz="2400" smtClean="0">
                <a:solidFill>
                  <a:srgbClr val="000066"/>
                </a:solidFill>
                <a:latin typeface="Comic Sans MS" pitchFamily="66" charset="0"/>
              </a:rPr>
              <a:t>Напиток во время еды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defRPr/>
            </a:pPr>
            <a:r>
              <a:rPr lang="ru-RU" sz="2400" smtClean="0">
                <a:solidFill>
                  <a:srgbClr val="000066"/>
                </a:solidFill>
                <a:latin typeface="Comic Sans MS" pitchFamily="66" charset="0"/>
              </a:rPr>
              <a:t>Гипогликемия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defRPr/>
            </a:pPr>
            <a:r>
              <a:rPr lang="ru-RU" sz="2400" smtClean="0">
                <a:solidFill>
                  <a:srgbClr val="000066"/>
                </a:solidFill>
                <a:latin typeface="Comic Sans MS" pitchFamily="66" charset="0"/>
              </a:rPr>
              <a:t>Легкие физические упражнения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Очень медленно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rgbClr val="000066"/>
                </a:solidFill>
                <a:latin typeface="Comic Sans MS" pitchFamily="66" charset="0"/>
              </a:rPr>
              <a:t>Большие куски еды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rgbClr val="000066"/>
                </a:solidFill>
                <a:latin typeface="Comic Sans MS" pitchFamily="66" charset="0"/>
              </a:rPr>
              <a:t>Еда всухомятку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rgbClr val="000066"/>
                </a:solidFill>
                <a:latin typeface="Comic Sans MS" pitchFamily="66" charset="0"/>
              </a:rPr>
              <a:t>Напиток после еды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rgbClr val="000066"/>
                </a:solidFill>
                <a:latin typeface="Comic Sans MS" pitchFamily="66" charset="0"/>
              </a:rPr>
              <a:t>Жирная пища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rgbClr val="000066"/>
                </a:solidFill>
                <a:latin typeface="Comic Sans MS" pitchFamily="66" charset="0"/>
              </a:rPr>
              <a:t>Пища, богатая клетчаткой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rgbClr val="000066"/>
                </a:solidFill>
                <a:latin typeface="Comic Sans MS" pitchFamily="66" charset="0"/>
              </a:rPr>
              <a:t>Экстремально горячая или холодная пища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rgbClr val="000066"/>
                </a:solidFill>
                <a:latin typeface="Comic Sans MS" pitchFamily="66" charset="0"/>
              </a:rPr>
              <a:t>Гипергликемия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rgbClr val="000066"/>
                </a:solidFill>
                <a:latin typeface="Comic Sans MS" pitchFamily="66" charset="0"/>
              </a:rPr>
              <a:t>Курение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rgbClr val="000066"/>
                </a:solidFill>
                <a:latin typeface="Comic Sans MS" pitchFamily="66" charset="0"/>
              </a:rPr>
              <a:t>Гастроэнтерит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rgbClr val="000066"/>
                </a:solidFill>
                <a:latin typeface="Comic Sans MS" pitchFamily="66" charset="0"/>
              </a:rPr>
              <a:t>Тяжелая физическая нагрузка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179388" y="2133600"/>
            <a:ext cx="144462" cy="2951163"/>
          </a:xfrm>
          <a:prstGeom prst="upArrow">
            <a:avLst>
              <a:gd name="adj1" fmla="val 50000"/>
              <a:gd name="adj2" fmla="val 510716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8532813" y="2276475"/>
            <a:ext cx="142875" cy="2808288"/>
          </a:xfrm>
          <a:prstGeom prst="downArrow">
            <a:avLst>
              <a:gd name="adj1" fmla="val 50000"/>
              <a:gd name="adj2" fmla="val 491389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0727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1421</Words>
  <Application>Microsoft Office PowerPoint</Application>
  <PresentationFormat>Экран (4:3)</PresentationFormat>
  <Paragraphs>329</Paragraphs>
  <Slides>34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Современный взгляд на проблему питания</vt:lpstr>
      <vt:lpstr>Состав пищи</vt:lpstr>
      <vt:lpstr>Презентация PowerPoint</vt:lpstr>
      <vt:lpstr>Презентация PowerPoint</vt:lpstr>
      <vt:lpstr>Презентация PowerPoint</vt:lpstr>
      <vt:lpstr>Абсорбция углеводов</vt:lpstr>
      <vt:lpstr>Факторы, влияющие на скорость опорожнения желудка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Базовый уровень предполагает умение:</vt:lpstr>
      <vt:lpstr>На среднем уровне пациент должен уметь: </vt:lpstr>
      <vt:lpstr>Продвинутый уровень:</vt:lpstr>
      <vt:lpstr>Расчет ХЕ в готовых продуктах</vt:lpstr>
      <vt:lpstr>Пример №1   В 1 стаканчике 117г йогурта. В 100г содержится 16,5г углеводов.  </vt:lpstr>
      <vt:lpstr>Белковые продуктыы</vt:lpstr>
      <vt:lpstr>Жиры в пище </vt:lpstr>
      <vt:lpstr>«Неправильная» еда (пицца, «быстрая еда», полуфабрикаты, чипсы)</vt:lpstr>
      <vt:lpstr>Жиры в пище</vt:lpstr>
      <vt:lpstr>Молоко и молочные продукты</vt:lpstr>
      <vt:lpstr>Несколько мифов о питании при сахарном диабете</vt:lpstr>
      <vt:lpstr>Мороженое</vt:lpstr>
      <vt:lpstr>Рекомендации по употреблению сладкого</vt:lpstr>
      <vt:lpstr>«Неполезная» еда:  когда делать ретест гликемии?</vt:lpstr>
      <vt:lpstr>Специальное «диабетическое» меню???</vt:lpstr>
      <vt:lpstr>Презентация PowerPoint</vt:lpstr>
      <vt:lpstr>Презентация PowerPoint</vt:lpstr>
      <vt:lpstr>Ограничения в питании</vt:lpstr>
      <vt:lpstr> Еда – не лекарство!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Оператор</dc:creator>
  <cp:lastModifiedBy>Оператор</cp:lastModifiedBy>
  <cp:revision>2</cp:revision>
  <dcterms:created xsi:type="dcterms:W3CDTF">2018-07-02T08:13:53Z</dcterms:created>
  <dcterms:modified xsi:type="dcterms:W3CDTF">2018-07-02T08:25:27Z</dcterms:modified>
</cp:coreProperties>
</file>