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1" r:id="rId2"/>
    <p:sldId id="275" r:id="rId3"/>
    <p:sldId id="292" r:id="rId4"/>
    <p:sldId id="291" r:id="rId5"/>
    <p:sldId id="290" r:id="rId6"/>
    <p:sldId id="273" r:id="rId7"/>
    <p:sldId id="258" r:id="rId8"/>
    <p:sldId id="277" r:id="rId9"/>
    <p:sldId id="278" r:id="rId10"/>
    <p:sldId id="279" r:id="rId11"/>
    <p:sldId id="280" r:id="rId12"/>
    <p:sldId id="281" r:id="rId13"/>
    <p:sldId id="286" r:id="rId14"/>
    <p:sldId id="284" r:id="rId15"/>
    <p:sldId id="283" r:id="rId16"/>
    <p:sldId id="288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732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3A1B5-6B4C-42D4-9527-4F9F2E925AE0}" type="datetimeFigureOut">
              <a:rPr lang="ru-RU" smtClean="0"/>
              <a:pPr/>
              <a:t>29.07.2022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C80FB-2F21-414C-ADE4-64A411B999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75620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3A1B5-6B4C-42D4-9527-4F9F2E925AE0}" type="datetimeFigureOut">
              <a:rPr lang="ru-RU" smtClean="0"/>
              <a:pPr/>
              <a:t>29.07.2022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C80FB-2F21-414C-ADE4-64A411B999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588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3A1B5-6B4C-42D4-9527-4F9F2E925AE0}" type="datetimeFigureOut">
              <a:rPr lang="ru-RU" smtClean="0"/>
              <a:pPr/>
              <a:t>29.07.2022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C80FB-2F21-414C-ADE4-64A411B999C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402736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3A1B5-6B4C-42D4-9527-4F9F2E925AE0}" type="datetimeFigureOut">
              <a:rPr lang="ru-RU" smtClean="0"/>
              <a:pPr/>
              <a:t>29.07.2022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C80FB-2F21-414C-ADE4-64A411B999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27170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3A1B5-6B4C-42D4-9527-4F9F2E925AE0}" type="datetimeFigureOut">
              <a:rPr lang="ru-RU" smtClean="0"/>
              <a:pPr/>
              <a:t>29.07.2022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C80FB-2F21-414C-ADE4-64A411B999C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232433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3A1B5-6B4C-42D4-9527-4F9F2E925AE0}" type="datetimeFigureOut">
              <a:rPr lang="ru-RU" smtClean="0"/>
              <a:pPr/>
              <a:t>29.07.2022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C80FB-2F21-414C-ADE4-64A411B999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3383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3A1B5-6B4C-42D4-9527-4F9F2E925AE0}" type="datetimeFigureOut">
              <a:rPr lang="ru-RU" smtClean="0"/>
              <a:pPr/>
              <a:t>29.07.2022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C80FB-2F21-414C-ADE4-64A411B999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98626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3A1B5-6B4C-42D4-9527-4F9F2E925AE0}" type="datetimeFigureOut">
              <a:rPr lang="ru-RU" smtClean="0"/>
              <a:pPr/>
              <a:t>29.07.2022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C80FB-2F21-414C-ADE4-64A411B999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2227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31801" y="1125538"/>
            <a:ext cx="11165417" cy="53895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CBA9261-0E2C-4664-A368-60CEFCA64AB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13107436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3A1B5-6B4C-42D4-9527-4F9F2E925AE0}" type="datetimeFigureOut">
              <a:rPr lang="ru-RU" smtClean="0"/>
              <a:pPr/>
              <a:t>29.07.2022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C80FB-2F21-414C-ADE4-64A411B999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4963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3A1B5-6B4C-42D4-9527-4F9F2E925AE0}" type="datetimeFigureOut">
              <a:rPr lang="ru-RU" smtClean="0"/>
              <a:pPr/>
              <a:t>29.07.2022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C80FB-2F21-414C-ADE4-64A411B999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05328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3A1B5-6B4C-42D4-9527-4F9F2E925AE0}" type="datetimeFigureOut">
              <a:rPr lang="ru-RU" smtClean="0"/>
              <a:pPr/>
              <a:t>29.07.2022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C80FB-2F21-414C-ADE4-64A411B999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436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3A1B5-6B4C-42D4-9527-4F9F2E925AE0}" type="datetimeFigureOut">
              <a:rPr lang="ru-RU" smtClean="0"/>
              <a:pPr/>
              <a:t>29.07.2022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C80FB-2F21-414C-ADE4-64A411B999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569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3A1B5-6B4C-42D4-9527-4F9F2E925AE0}" type="datetimeFigureOut">
              <a:rPr lang="ru-RU" smtClean="0"/>
              <a:pPr/>
              <a:t>29.07.2022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C80FB-2F21-414C-ADE4-64A411B999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26958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3A1B5-6B4C-42D4-9527-4F9F2E925AE0}" type="datetimeFigureOut">
              <a:rPr lang="ru-RU" smtClean="0"/>
              <a:pPr/>
              <a:t>29.07.2022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C80FB-2F21-414C-ADE4-64A411B999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8684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3A1B5-6B4C-42D4-9527-4F9F2E925AE0}" type="datetimeFigureOut">
              <a:rPr lang="ru-RU" smtClean="0"/>
              <a:pPr/>
              <a:t>29.07.2022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C80FB-2F21-414C-ADE4-64A411B999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9069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3A1B5-6B4C-42D4-9527-4F9F2E925AE0}" type="datetimeFigureOut">
              <a:rPr lang="ru-RU" smtClean="0"/>
              <a:pPr/>
              <a:t>29.07.2022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C80FB-2F21-414C-ADE4-64A411B999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8013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53A1B5-6B4C-42D4-9527-4F9F2E925AE0}" type="datetimeFigureOut">
              <a:rPr lang="ru-RU" smtClean="0"/>
              <a:pPr/>
              <a:t>29.07.2022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93C80FB-2F21-414C-ADE4-64A411B999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678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800" b="1" dirty="0" smtClean="0">
                <a:solidFill>
                  <a:srgbClr val="FF0000"/>
                </a:solidFill>
              </a:rPr>
              <a:t>ОБСЛЕДУЙ СЕБЯ И ОСТАВАЙСЯ                  ЗДОРОВОЙ </a:t>
            </a:r>
            <a:endParaRPr lang="ru-RU" sz="4800" b="1" dirty="0">
              <a:solidFill>
                <a:srgbClr val="FF0000"/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6040" y="3154680"/>
            <a:ext cx="5257800" cy="34061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49246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ChangeArrowheads="1"/>
          </p:cNvSpPr>
          <p:nvPr/>
        </p:nvSpPr>
        <p:spPr bwMode="auto">
          <a:xfrm>
            <a:off x="2927350" y="5661026"/>
            <a:ext cx="63055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2000" b="1">
                <a:solidFill>
                  <a:srgbClr val="008000"/>
                </a:solidFill>
              </a:rPr>
              <a:t>Поднимите руки вверх и осмотрите свою грудь,</a:t>
            </a:r>
          </a:p>
          <a:p>
            <a:pPr algn="ctr" eaLnBrk="1" hangingPunct="1"/>
            <a:r>
              <a:rPr lang="ru-RU" altLang="ru-RU" sz="2000" b="1">
                <a:solidFill>
                  <a:srgbClr val="008000"/>
                </a:solidFill>
              </a:rPr>
              <a:t>сначала спереди, затем с обеих сторон.</a:t>
            </a:r>
          </a:p>
        </p:txBody>
      </p:sp>
      <p:sp>
        <p:nvSpPr>
          <p:cNvPr id="64515" name="Text Box 3"/>
          <p:cNvSpPr txBox="1">
            <a:spLocks noChangeArrowheads="1"/>
          </p:cNvSpPr>
          <p:nvPr/>
        </p:nvSpPr>
        <p:spPr bwMode="auto">
          <a:xfrm>
            <a:off x="5519739" y="476250"/>
            <a:ext cx="1158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 b="1">
                <a:solidFill>
                  <a:srgbClr val="CC6600"/>
                </a:solidFill>
              </a:rPr>
              <a:t>Этап 2</a:t>
            </a:r>
          </a:p>
        </p:txBody>
      </p:sp>
      <p:pic>
        <p:nvPicPr>
          <p:cNvPr id="64516" name="Picture 4" descr="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8075" y="1120776"/>
            <a:ext cx="5221288" cy="443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79508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ChangeArrowheads="1"/>
          </p:cNvSpPr>
          <p:nvPr/>
        </p:nvSpPr>
        <p:spPr bwMode="auto">
          <a:xfrm>
            <a:off x="5448301" y="404813"/>
            <a:ext cx="1158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 b="1">
                <a:solidFill>
                  <a:srgbClr val="CC6600"/>
                </a:solidFill>
              </a:rPr>
              <a:t>Этап 3</a:t>
            </a:r>
          </a:p>
        </p:txBody>
      </p:sp>
      <p:pic>
        <p:nvPicPr>
          <p:cNvPr id="65539" name="Picture 3" descr="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1164" y="1125539"/>
            <a:ext cx="4327525" cy="435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5540" name="Rectangle 4"/>
          <p:cNvSpPr>
            <a:spLocks noChangeArrowheads="1"/>
          </p:cNvSpPr>
          <p:nvPr/>
        </p:nvSpPr>
        <p:spPr bwMode="auto">
          <a:xfrm>
            <a:off x="3719513" y="5589589"/>
            <a:ext cx="48895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2000" b="1">
                <a:solidFill>
                  <a:srgbClr val="008000"/>
                </a:solidFill>
              </a:rPr>
              <a:t>В положении стоя надавите на грудь</a:t>
            </a:r>
          </a:p>
          <a:p>
            <a:pPr algn="ctr" eaLnBrk="1" hangingPunct="1"/>
            <a:r>
              <a:rPr lang="ru-RU" altLang="ru-RU" sz="2000" b="1">
                <a:solidFill>
                  <a:srgbClr val="008000"/>
                </a:solidFill>
              </a:rPr>
              <a:t>тремя средними пальцами руки.</a:t>
            </a:r>
            <a:r>
              <a:rPr lang="ru-RU" altLang="ru-RU" sz="18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13355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ChangeArrowheads="1"/>
          </p:cNvSpPr>
          <p:nvPr/>
        </p:nvSpPr>
        <p:spPr bwMode="auto">
          <a:xfrm>
            <a:off x="5448301" y="333375"/>
            <a:ext cx="1158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 b="1">
                <a:solidFill>
                  <a:srgbClr val="CC6600"/>
                </a:solidFill>
              </a:rPr>
              <a:t>Этап 4</a:t>
            </a:r>
          </a:p>
        </p:txBody>
      </p:sp>
      <p:pic>
        <p:nvPicPr>
          <p:cNvPr id="66563" name="Picture 3" descr="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9425" y="1196975"/>
            <a:ext cx="4230688" cy="4281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6564" name="Rectangle 4"/>
          <p:cNvSpPr>
            <a:spLocks noChangeArrowheads="1"/>
          </p:cNvSpPr>
          <p:nvPr/>
        </p:nvSpPr>
        <p:spPr bwMode="auto">
          <a:xfrm>
            <a:off x="2135188" y="5734051"/>
            <a:ext cx="7980362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2000" b="1">
                <a:solidFill>
                  <a:srgbClr val="008000"/>
                </a:solidFill>
              </a:rPr>
              <a:t>Начните с верхней внешней четверти -ткань здесь обычно</a:t>
            </a:r>
          </a:p>
          <a:p>
            <a:pPr algn="ctr" eaLnBrk="1" hangingPunct="1"/>
            <a:r>
              <a:rPr lang="ru-RU" altLang="ru-RU" sz="2000" b="1">
                <a:solidFill>
                  <a:srgbClr val="008000"/>
                </a:solidFill>
              </a:rPr>
              <a:t>более плотная – и далее продвигайтесь по часовой стрелке. </a:t>
            </a:r>
          </a:p>
        </p:txBody>
      </p:sp>
    </p:spTree>
    <p:extLst>
      <p:ext uri="{BB962C8B-B14F-4D97-AF65-F5344CB8AC3E}">
        <p14:creationId xmlns:p14="http://schemas.microsoft.com/office/powerpoint/2010/main" val="1486763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ChangeArrowheads="1"/>
          </p:cNvSpPr>
          <p:nvPr/>
        </p:nvSpPr>
        <p:spPr bwMode="auto">
          <a:xfrm>
            <a:off x="5519739" y="404813"/>
            <a:ext cx="1158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 b="1">
                <a:solidFill>
                  <a:srgbClr val="CC6600"/>
                </a:solidFill>
              </a:rPr>
              <a:t>Этап 5</a:t>
            </a:r>
          </a:p>
        </p:txBody>
      </p:sp>
      <p:pic>
        <p:nvPicPr>
          <p:cNvPr id="67587" name="Picture 3" descr="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1313" y="1123951"/>
            <a:ext cx="4354512" cy="435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8" name="Rectangle 4"/>
          <p:cNvSpPr>
            <a:spLocks noChangeArrowheads="1"/>
          </p:cNvSpPr>
          <p:nvPr/>
        </p:nvSpPr>
        <p:spPr bwMode="auto">
          <a:xfrm>
            <a:off x="2566988" y="5516564"/>
            <a:ext cx="6894512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2000" b="1">
                <a:solidFill>
                  <a:srgbClr val="008000"/>
                </a:solidFill>
              </a:rPr>
              <a:t>Затем сожмите каждый сосок по отдельности между</a:t>
            </a:r>
          </a:p>
          <a:p>
            <a:pPr algn="ctr" eaLnBrk="1" hangingPunct="1"/>
            <a:r>
              <a:rPr lang="ru-RU" altLang="ru-RU" sz="2000" b="1">
                <a:solidFill>
                  <a:srgbClr val="008000"/>
                </a:solidFill>
              </a:rPr>
              <a:t>большим и ука­зательным пальцами, посмотрите,</a:t>
            </a:r>
          </a:p>
          <a:p>
            <a:pPr algn="ctr" eaLnBrk="1" hangingPunct="1"/>
            <a:r>
              <a:rPr lang="ru-RU" altLang="ru-RU" sz="2000" b="1">
                <a:solidFill>
                  <a:srgbClr val="008000"/>
                </a:solidFill>
              </a:rPr>
              <a:t>не выделяется ли жидкость. </a:t>
            </a:r>
          </a:p>
        </p:txBody>
      </p:sp>
    </p:spTree>
    <p:extLst>
      <p:ext uri="{BB962C8B-B14F-4D97-AF65-F5344CB8AC3E}">
        <p14:creationId xmlns:p14="http://schemas.microsoft.com/office/powerpoint/2010/main" val="716621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ChangeArrowheads="1"/>
          </p:cNvSpPr>
          <p:nvPr/>
        </p:nvSpPr>
        <p:spPr bwMode="auto">
          <a:xfrm>
            <a:off x="5303839" y="404813"/>
            <a:ext cx="1158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 b="1">
                <a:solidFill>
                  <a:srgbClr val="CC6600"/>
                </a:solidFill>
              </a:rPr>
              <a:t>Этап 6</a:t>
            </a:r>
          </a:p>
        </p:txBody>
      </p:sp>
      <p:pic>
        <p:nvPicPr>
          <p:cNvPr id="68611" name="Picture 3" descr="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1313" y="1123951"/>
            <a:ext cx="4354512" cy="435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8612" name="Rectangle 4"/>
          <p:cNvSpPr>
            <a:spLocks noChangeArrowheads="1"/>
          </p:cNvSpPr>
          <p:nvPr/>
        </p:nvSpPr>
        <p:spPr bwMode="auto">
          <a:xfrm>
            <a:off x="2927350" y="5734051"/>
            <a:ext cx="6262688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2000" b="1">
                <a:solidFill>
                  <a:srgbClr val="008000"/>
                </a:solidFill>
              </a:rPr>
              <a:t>Продолжите обследование в положении лежа –</a:t>
            </a:r>
          </a:p>
          <a:p>
            <a:pPr algn="ctr" eaLnBrk="1" hangingPunct="1"/>
            <a:r>
              <a:rPr lang="ru-RU" altLang="ru-RU" sz="2000" b="1">
                <a:solidFill>
                  <a:srgbClr val="008000"/>
                </a:solidFill>
              </a:rPr>
              <a:t>вновь по кругу, каждую четверть по порядку.</a:t>
            </a:r>
            <a:r>
              <a:rPr lang="ru-RU" altLang="ru-RU" sz="2000">
                <a:solidFill>
                  <a:srgbClr val="008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8328124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ChangeArrowheads="1"/>
          </p:cNvSpPr>
          <p:nvPr/>
        </p:nvSpPr>
        <p:spPr bwMode="auto">
          <a:xfrm>
            <a:off x="5303839" y="333375"/>
            <a:ext cx="1158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 b="1">
                <a:solidFill>
                  <a:srgbClr val="CC6600"/>
                </a:solidFill>
              </a:rPr>
              <a:t>Этап 7</a:t>
            </a:r>
          </a:p>
        </p:txBody>
      </p:sp>
      <p:pic>
        <p:nvPicPr>
          <p:cNvPr id="69635" name="Picture 3" descr="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8439" y="1111250"/>
            <a:ext cx="4586287" cy="443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6" name="Rectangle 4"/>
          <p:cNvSpPr>
            <a:spLocks noChangeArrowheads="1"/>
          </p:cNvSpPr>
          <p:nvPr/>
        </p:nvSpPr>
        <p:spPr bwMode="auto">
          <a:xfrm>
            <a:off x="2351089" y="5734051"/>
            <a:ext cx="7400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000" b="1">
                <a:solidFill>
                  <a:srgbClr val="008000"/>
                </a:solidFill>
              </a:rPr>
              <a:t>Нащупайте пальцами лимфоузлы в области подмышек. </a:t>
            </a:r>
          </a:p>
        </p:txBody>
      </p:sp>
    </p:spTree>
    <p:extLst>
      <p:ext uri="{BB962C8B-B14F-4D97-AF65-F5344CB8AC3E}">
        <p14:creationId xmlns:p14="http://schemas.microsoft.com/office/powerpoint/2010/main" val="2504682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599"/>
            <a:ext cx="8596668" cy="5911121"/>
          </a:xfrm>
        </p:spPr>
        <p:txBody>
          <a:bodyPr>
            <a:normAutofit fontScale="90000"/>
          </a:bodyPr>
          <a:lstStyle/>
          <a:p>
            <a:pPr algn="ctr"/>
            <a:r>
              <a:rPr lang="ru-RU" sz="5300" dirty="0" smtClean="0"/>
              <a:t/>
            </a:r>
            <a:br>
              <a:rPr lang="ru-RU" sz="5300" dirty="0" smtClean="0"/>
            </a:br>
            <a:r>
              <a:rPr lang="ru-RU" sz="5300" dirty="0"/>
              <a:t/>
            </a:r>
            <a:br>
              <a:rPr lang="ru-RU" sz="5300" dirty="0"/>
            </a:br>
            <a:r>
              <a:rPr lang="ru-RU" sz="5300" dirty="0" smtClean="0"/>
              <a:t>Главное – не упустить драгоценное время , </a:t>
            </a:r>
            <a:r>
              <a:rPr lang="en-US" sz="5300" dirty="0" smtClean="0"/>
              <a:t/>
            </a:r>
            <a:br>
              <a:rPr lang="en-US" sz="5300" dirty="0" smtClean="0"/>
            </a:br>
            <a:r>
              <a:rPr lang="ru-RU" sz="5300" dirty="0" smtClean="0"/>
              <a:t>ведь время – это </a:t>
            </a:r>
            <a:r>
              <a:rPr lang="ru-RU" sz="5300" dirty="0" smtClean="0">
                <a:solidFill>
                  <a:srgbClr val="C00000"/>
                </a:solidFill>
              </a:rPr>
              <a:t>ЖИЗНЬ </a:t>
            </a:r>
            <a:r>
              <a:rPr lang="ru-RU" dirty="0" smtClean="0">
                <a:solidFill>
                  <a:srgbClr val="C00000"/>
                </a:solidFill>
              </a:rPr>
              <a:t/>
            </a:r>
            <a:br>
              <a:rPr lang="ru-RU" dirty="0" smtClean="0">
                <a:solidFill>
                  <a:srgbClr val="C00000"/>
                </a:solidFill>
              </a:rPr>
            </a:br>
            <a:r>
              <a:rPr lang="ru-RU" dirty="0">
                <a:solidFill>
                  <a:srgbClr val="C00000"/>
                </a:solidFill>
              </a:rPr>
              <a:t/>
            </a:r>
            <a:br>
              <a:rPr lang="ru-RU" dirty="0">
                <a:solidFill>
                  <a:srgbClr val="C00000"/>
                </a:solidFill>
              </a:rPr>
            </a:br>
            <a:r>
              <a:rPr lang="en-US" dirty="0" smtClean="0">
                <a:solidFill>
                  <a:srgbClr val="C00000"/>
                </a:solidFill>
              </a:rPr>
              <a:t/>
            </a:r>
            <a:br>
              <a:rPr lang="en-US" dirty="0" smtClean="0">
                <a:solidFill>
                  <a:srgbClr val="C00000"/>
                </a:solidFill>
              </a:rPr>
            </a:br>
            <a:r>
              <a:rPr lang="en-US" dirty="0" smtClean="0">
                <a:solidFill>
                  <a:srgbClr val="C00000"/>
                </a:solidFill>
              </a:rPr>
              <a:t/>
            </a:r>
            <a:br>
              <a:rPr lang="en-US" dirty="0" smtClean="0">
                <a:solidFill>
                  <a:srgbClr val="C00000"/>
                </a:solidFill>
              </a:rPr>
            </a:br>
            <a:endParaRPr lang="ru-RU" dirty="0">
              <a:solidFill>
                <a:srgbClr val="C00000"/>
              </a:solidFill>
            </a:endParaRPr>
          </a:p>
        </p:txBody>
      </p:sp>
      <p:pic>
        <p:nvPicPr>
          <p:cNvPr id="3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95188" y="494675"/>
            <a:ext cx="2241914" cy="2396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128191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708660" y="640080"/>
            <a:ext cx="8435340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sz="3200" dirty="0"/>
              <a:t> По данным Российского Научного Центра </a:t>
            </a:r>
            <a:r>
              <a:rPr lang="ru-RU" altLang="ru-RU" sz="3200" dirty="0" err="1"/>
              <a:t>Рентгенорадиологии</a:t>
            </a:r>
            <a:r>
              <a:rPr lang="ru-RU" altLang="ru-RU" sz="3200" dirty="0"/>
              <a:t> (РНЦРР), среди злокачественных образований у женщин </a:t>
            </a:r>
            <a:r>
              <a:rPr lang="ru-RU" altLang="ru-RU" sz="3200" b="1" u="sng" dirty="0">
                <a:solidFill>
                  <a:srgbClr val="0070C0"/>
                </a:solidFill>
                <a:latin typeface="Engravers MT" panose="02090707080505020304" pitchFamily="18" charset="0"/>
              </a:rPr>
              <a:t>первое место</a:t>
            </a:r>
            <a:r>
              <a:rPr lang="ru-RU" altLang="ru-RU" sz="3200" dirty="0">
                <a:solidFill>
                  <a:srgbClr val="0070C0"/>
                </a:solidFill>
              </a:rPr>
              <a:t> </a:t>
            </a:r>
            <a:r>
              <a:rPr lang="ru-RU" altLang="ru-RU" sz="3200" dirty="0"/>
              <a:t>занимает </a:t>
            </a:r>
            <a:endParaRPr lang="ru-RU" altLang="ru-RU" sz="3200" dirty="0" smtClean="0"/>
          </a:p>
          <a:p>
            <a:r>
              <a:rPr lang="ru-RU" altLang="ru-RU" sz="3200" b="1" dirty="0">
                <a:solidFill>
                  <a:srgbClr val="C00000"/>
                </a:solidFill>
              </a:rPr>
              <a:t> </a:t>
            </a:r>
            <a:r>
              <a:rPr lang="ru-RU" altLang="ru-RU" sz="3200" b="1" dirty="0" smtClean="0">
                <a:solidFill>
                  <a:srgbClr val="C00000"/>
                </a:solidFill>
              </a:rPr>
              <a:t>     </a:t>
            </a:r>
            <a:r>
              <a:rPr lang="ru-RU" altLang="ru-RU" sz="4000" b="1" dirty="0">
                <a:solidFill>
                  <a:srgbClr val="C00000"/>
                </a:solidFill>
              </a:rPr>
              <a:t>Р</a:t>
            </a:r>
            <a:r>
              <a:rPr lang="ru-RU" altLang="ru-RU" sz="4000" b="1" dirty="0" smtClean="0">
                <a:solidFill>
                  <a:srgbClr val="C00000"/>
                </a:solidFill>
              </a:rPr>
              <a:t>ак </a:t>
            </a:r>
            <a:r>
              <a:rPr lang="ru-RU" altLang="ru-RU" sz="4000" b="1" dirty="0">
                <a:solidFill>
                  <a:srgbClr val="C00000"/>
                </a:solidFill>
              </a:rPr>
              <a:t>молочной железы. </a:t>
            </a:r>
            <a:endParaRPr lang="ru-RU" altLang="ru-RU" sz="4000" b="1" dirty="0" smtClean="0">
              <a:solidFill>
                <a:srgbClr val="C00000"/>
              </a:solidFill>
            </a:endParaRPr>
          </a:p>
          <a:p>
            <a:pPr algn="ctr"/>
            <a:r>
              <a:rPr lang="ru-RU" altLang="ru-RU" sz="3200" dirty="0" smtClean="0"/>
              <a:t>  </a:t>
            </a:r>
            <a:r>
              <a:rPr lang="ru-RU" altLang="ru-RU" sz="3200" dirty="0"/>
              <a:t>Н</a:t>
            </a:r>
            <a:r>
              <a:rPr lang="ru-RU" altLang="ru-RU" sz="3200" dirty="0" smtClean="0"/>
              <a:t>а </a:t>
            </a:r>
            <a:r>
              <a:rPr lang="ru-RU" altLang="ru-RU" sz="3200" dirty="0"/>
              <a:t>каждые 100 тысяч женщин в возрасте до 30 лет приходится до 30 больных раком молочной железы. </a:t>
            </a:r>
            <a:endParaRPr lang="ru-RU" sz="3200" dirty="0"/>
          </a:p>
        </p:txBody>
      </p:sp>
      <p:pic>
        <p:nvPicPr>
          <p:cNvPr id="4" name="Picture 4" descr="top-g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7083" y="4854833"/>
            <a:ext cx="2733675" cy="16040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366549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Иногда бытует мнение, что к злокачественным опухолям молочных желез могут п..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44710" y="540913"/>
            <a:ext cx="7399607" cy="554267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443806" cy="175377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b="1" dirty="0" smtClean="0">
                <a:solidFill>
                  <a:srgbClr val="002060"/>
                </a:solidFill>
              </a:rPr>
              <a:t>Советуем </a:t>
            </a:r>
            <a:r>
              <a:rPr lang="ru-RU" sz="3100" b="1" dirty="0">
                <a:solidFill>
                  <a:srgbClr val="002060"/>
                </a:solidFill>
              </a:rPr>
              <a:t>не откладывать визит к врачу, а сразу записаться на прием к </a:t>
            </a:r>
            <a:r>
              <a:rPr lang="ru-RU" sz="3100" b="1" dirty="0" smtClean="0">
                <a:solidFill>
                  <a:srgbClr val="002060"/>
                </a:solidFill>
              </a:rPr>
              <a:t> гинекологу и </a:t>
            </a:r>
            <a:r>
              <a:rPr lang="ru-RU" sz="3100" b="1" dirty="0" err="1" smtClean="0">
                <a:solidFill>
                  <a:srgbClr val="002060"/>
                </a:solidFill>
              </a:rPr>
              <a:t>маммологу</a:t>
            </a:r>
            <a:r>
              <a:rPr lang="ru-RU" sz="3100" b="1" dirty="0" smtClean="0">
                <a:solidFill>
                  <a:srgbClr val="002060"/>
                </a:solidFill>
              </a:rPr>
              <a:t> </a:t>
            </a:r>
            <a:r>
              <a:rPr lang="ru-RU" sz="3100" b="1" dirty="0">
                <a:solidFill>
                  <a:srgbClr val="002060"/>
                </a:solidFill>
              </a:rPr>
              <a:t>при появлении следующих симптомов: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677334" y="2307102"/>
            <a:ext cx="10272606" cy="4390877"/>
          </a:xfrm>
        </p:spPr>
        <p:txBody>
          <a:bodyPr>
            <a:normAutofit/>
          </a:bodyPr>
          <a:lstStyle/>
          <a:p>
            <a:r>
              <a:rPr lang="ru-RU" sz="2200" b="1" dirty="0" smtClean="0">
                <a:solidFill>
                  <a:srgbClr val="C00000"/>
                </a:solidFill>
              </a:rPr>
              <a:t>Ваша </a:t>
            </a:r>
            <a:r>
              <a:rPr lang="ru-RU" sz="2200" b="1" dirty="0">
                <a:solidFill>
                  <a:srgbClr val="C00000"/>
                </a:solidFill>
              </a:rPr>
              <a:t>грудь изменила форму (внезапно увеличилась в размере, или стала ассиметричной).</a:t>
            </a:r>
          </a:p>
          <a:p>
            <a:r>
              <a:rPr lang="ru-RU" sz="2200" b="1" dirty="0">
                <a:solidFill>
                  <a:srgbClr val="C00000"/>
                </a:solidFill>
              </a:rPr>
              <a:t>Вы нашли в груди какое-то затвердение или небольшой узелок.</a:t>
            </a:r>
          </a:p>
          <a:p>
            <a:r>
              <a:rPr lang="ru-RU" sz="2200" b="1" dirty="0">
                <a:solidFill>
                  <a:srgbClr val="C00000"/>
                </a:solidFill>
              </a:rPr>
              <a:t>Ваша грудь отекла и покраснела.</a:t>
            </a:r>
          </a:p>
          <a:p>
            <a:r>
              <a:rPr lang="ru-RU" sz="2200" b="1" dirty="0">
                <a:solidFill>
                  <a:srgbClr val="C00000"/>
                </a:solidFill>
              </a:rPr>
              <a:t>Вы ощущаете постоянную боль в молочной железе, не связанную с менструальным циклом.</a:t>
            </a:r>
          </a:p>
          <a:p>
            <a:r>
              <a:rPr lang="ru-RU" sz="2200" b="1" dirty="0">
                <a:solidFill>
                  <a:srgbClr val="C00000"/>
                </a:solidFill>
              </a:rPr>
              <a:t>Вы заметили необычные выделения из сосков.</a:t>
            </a:r>
          </a:p>
          <a:p>
            <a:r>
              <a:rPr lang="ru-RU" sz="2200" b="1" dirty="0">
                <a:solidFill>
                  <a:srgbClr val="C00000"/>
                </a:solidFill>
              </a:rPr>
              <a:t>На коже молочной железы появились язвы.</a:t>
            </a:r>
          </a:p>
          <a:p>
            <a:r>
              <a:rPr lang="ru-RU" sz="2200" b="1" dirty="0">
                <a:solidFill>
                  <a:srgbClr val="C00000"/>
                </a:solidFill>
              </a:rPr>
              <a:t>Изменилась форма сосков (например, один из них стал втянутым</a:t>
            </a:r>
            <a:r>
              <a:rPr lang="ru-RU" sz="2200" b="1" dirty="0" smtClean="0">
                <a:solidFill>
                  <a:srgbClr val="C00000"/>
                </a:solidFill>
              </a:rPr>
              <a:t>)</a:t>
            </a:r>
            <a:endParaRPr lang="ru-RU" sz="2200" b="1" dirty="0">
              <a:solidFill>
                <a:srgbClr val="C00000"/>
              </a:solidFill>
            </a:endParaRPr>
          </a:p>
          <a:p>
            <a:r>
              <a:rPr lang="ru-RU" sz="2200" b="1" dirty="0">
                <a:solidFill>
                  <a:srgbClr val="C00000"/>
                </a:solidFill>
              </a:rPr>
              <a:t>Увеличились в размерах подмышечные лимфоузлы.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910000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dirty="0" smtClean="0">
                <a:solidFill>
                  <a:srgbClr val="C00000"/>
                </a:solidFill>
              </a:rPr>
              <a:t>СКРИНИНГ РАКА МОЛОЧНОЙ ЖЕЛЕЗЫ </a:t>
            </a:r>
            <a:endParaRPr lang="ru-RU" sz="4000" dirty="0">
              <a:solidFill>
                <a:srgbClr val="C0000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677334" y="2321170"/>
            <a:ext cx="8596668" cy="3319976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САМООБСЛЕДОВАНИЕ МОЛОЧНЫХ ЖЕЛЕЗ –ежемесячно на 5-7 день </a:t>
            </a:r>
            <a:r>
              <a:rPr lang="ru-RU" sz="2800" b="1" dirty="0" err="1" smtClean="0">
                <a:solidFill>
                  <a:srgbClr val="C00000"/>
                </a:solidFill>
              </a:rPr>
              <a:t>менс</a:t>
            </a:r>
            <a:r>
              <a:rPr lang="ru-RU" sz="2800" b="1" dirty="0" smtClean="0">
                <a:solidFill>
                  <a:srgbClr val="C00000"/>
                </a:solidFill>
              </a:rPr>
              <a:t>. цикла </a:t>
            </a:r>
          </a:p>
          <a:p>
            <a:r>
              <a:rPr lang="ru-RU" sz="2800" b="1" dirty="0" smtClean="0">
                <a:solidFill>
                  <a:srgbClr val="C00000"/>
                </a:solidFill>
              </a:rPr>
              <a:t>ОСМОТР ВРАЧА ( ТЕРАПЕВТ , ГИНЕКОЛОГ ) 1 </a:t>
            </a:r>
            <a:r>
              <a:rPr lang="ru-RU" sz="2800" b="1" dirty="0" err="1" smtClean="0">
                <a:solidFill>
                  <a:srgbClr val="C00000"/>
                </a:solidFill>
              </a:rPr>
              <a:t>р</a:t>
            </a:r>
            <a:r>
              <a:rPr lang="ru-RU" sz="2800" b="1" dirty="0" smtClean="0">
                <a:solidFill>
                  <a:srgbClr val="C00000"/>
                </a:solidFill>
              </a:rPr>
              <a:t> в год </a:t>
            </a:r>
          </a:p>
          <a:p>
            <a:r>
              <a:rPr lang="ru-RU" sz="2800" b="1" dirty="0" smtClean="0">
                <a:solidFill>
                  <a:srgbClr val="C00000"/>
                </a:solidFill>
              </a:rPr>
              <a:t>МАММОГРАФИЯ  с 40 лет -75 лет ежегодно                 1 раз  в 2 года </a:t>
            </a:r>
            <a:endParaRPr lang="ru-RU" sz="2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29877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14400" y="479703"/>
            <a:ext cx="100584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</a:rPr>
              <a:t>Консультация врачей :</a:t>
            </a:r>
          </a:p>
          <a:p>
            <a:pPr algn="ctr"/>
            <a:r>
              <a:rPr lang="ru-RU" sz="3600" b="1" dirty="0" smtClean="0">
                <a:solidFill>
                  <a:srgbClr val="FF0000"/>
                </a:solidFill>
              </a:rPr>
              <a:t>гинеколога , </a:t>
            </a:r>
            <a:r>
              <a:rPr lang="ru-RU" sz="3600" b="1" dirty="0" err="1" smtClean="0">
                <a:solidFill>
                  <a:srgbClr val="FF0000"/>
                </a:solidFill>
              </a:rPr>
              <a:t>маммолога</a:t>
            </a:r>
            <a:endParaRPr lang="ru-RU" sz="2800" b="1" dirty="0" smtClean="0">
              <a:solidFill>
                <a:srgbClr val="FF0000"/>
              </a:solidFill>
            </a:endParaRPr>
          </a:p>
          <a:p>
            <a:r>
              <a:rPr lang="ru-RU" sz="2400" b="1" dirty="0" smtClean="0">
                <a:solidFill>
                  <a:srgbClr val="444444"/>
                </a:solidFill>
              </a:rPr>
              <a:t>Если </a:t>
            </a:r>
            <a:r>
              <a:rPr lang="ru-RU" sz="2400" b="1" dirty="0">
                <a:solidFill>
                  <a:srgbClr val="444444"/>
                </a:solidFill>
              </a:rPr>
              <a:t>у вас нет острых симптомов, лучше посетить </a:t>
            </a:r>
            <a:r>
              <a:rPr lang="ru-RU" sz="2400" b="1" dirty="0" err="1" smtClean="0">
                <a:solidFill>
                  <a:srgbClr val="444444"/>
                </a:solidFill>
              </a:rPr>
              <a:t>гинеколога,маммолога</a:t>
            </a:r>
            <a:r>
              <a:rPr lang="ru-RU" sz="2400" b="1" dirty="0" smtClean="0">
                <a:solidFill>
                  <a:srgbClr val="444444"/>
                </a:solidFill>
              </a:rPr>
              <a:t> </a:t>
            </a:r>
            <a:r>
              <a:rPr lang="ru-RU" sz="2400" b="1" dirty="0">
                <a:solidFill>
                  <a:srgbClr val="444444"/>
                </a:solidFill>
              </a:rPr>
              <a:t>в период с 6 по 12 день менструального цикла</a:t>
            </a:r>
            <a:r>
              <a:rPr lang="ru-RU" sz="2400" b="1" dirty="0" smtClean="0">
                <a:solidFill>
                  <a:srgbClr val="444444"/>
                </a:solidFill>
              </a:rPr>
              <a:t>.</a:t>
            </a:r>
          </a:p>
          <a:p>
            <a:r>
              <a:rPr lang="ru-RU" sz="2400" b="1" dirty="0" smtClean="0">
                <a:solidFill>
                  <a:srgbClr val="444444"/>
                </a:solidFill>
              </a:rPr>
              <a:t> С собой необходимо принести результаты предыдущих обследований ( </a:t>
            </a:r>
            <a:r>
              <a:rPr lang="ru-RU" sz="2400" b="1" dirty="0" err="1" smtClean="0">
                <a:solidFill>
                  <a:srgbClr val="444444"/>
                </a:solidFill>
              </a:rPr>
              <a:t>маммографический</a:t>
            </a:r>
            <a:r>
              <a:rPr lang="ru-RU" sz="2400" b="1" dirty="0" smtClean="0">
                <a:solidFill>
                  <a:srgbClr val="444444"/>
                </a:solidFill>
              </a:rPr>
              <a:t> архив, предыдущие УЗИ молочных желез для сравнения в динамике , результат пункции)  </a:t>
            </a:r>
          </a:p>
          <a:p>
            <a:r>
              <a:rPr lang="ru-RU" sz="2400" b="1" dirty="0" smtClean="0">
                <a:solidFill>
                  <a:srgbClr val="444444"/>
                </a:solidFill>
              </a:rPr>
              <a:t>Специалист </a:t>
            </a:r>
            <a:r>
              <a:rPr lang="ru-RU" sz="2400" b="1" dirty="0">
                <a:solidFill>
                  <a:srgbClr val="444444"/>
                </a:solidFill>
              </a:rPr>
              <a:t>осмотрит вашу грудь, оценит болевой статус, </a:t>
            </a:r>
            <a:r>
              <a:rPr lang="ru-RU" sz="2400" b="1" dirty="0" err="1" smtClean="0">
                <a:solidFill>
                  <a:srgbClr val="444444"/>
                </a:solidFill>
              </a:rPr>
              <a:t>пропальпирует</a:t>
            </a:r>
            <a:r>
              <a:rPr lang="ru-RU" sz="2400" b="1" dirty="0" smtClean="0">
                <a:solidFill>
                  <a:srgbClr val="444444"/>
                </a:solidFill>
              </a:rPr>
              <a:t> </a:t>
            </a:r>
            <a:r>
              <a:rPr lang="ru-RU" sz="2400" b="1" dirty="0">
                <a:solidFill>
                  <a:srgbClr val="444444"/>
                </a:solidFill>
              </a:rPr>
              <a:t>возможные уплотнения. </a:t>
            </a:r>
            <a:endParaRPr lang="ru-RU" sz="2400" b="1" dirty="0" smtClean="0">
              <a:solidFill>
                <a:srgbClr val="444444"/>
              </a:solidFill>
            </a:endParaRPr>
          </a:p>
          <a:p>
            <a:r>
              <a:rPr lang="ru-RU" sz="2400" b="1" dirty="0" smtClean="0">
                <a:solidFill>
                  <a:srgbClr val="444444"/>
                </a:solidFill>
              </a:rPr>
              <a:t>После УЗИ -обследования</a:t>
            </a:r>
            <a:r>
              <a:rPr lang="ru-RU" sz="2400" b="1" dirty="0">
                <a:solidFill>
                  <a:srgbClr val="444444"/>
                </a:solidFill>
              </a:rPr>
              <a:t>, если необходимо, врач назначит лечение. Чтобы получить полную картину и поставить правильный диагноз, </a:t>
            </a:r>
            <a:r>
              <a:rPr lang="ru-RU" sz="2400" b="1" dirty="0" err="1">
                <a:solidFill>
                  <a:srgbClr val="444444"/>
                </a:solidFill>
              </a:rPr>
              <a:t>маммолог</a:t>
            </a:r>
            <a:r>
              <a:rPr lang="ru-RU" sz="2400" b="1" dirty="0">
                <a:solidFill>
                  <a:srgbClr val="444444"/>
                </a:solidFill>
              </a:rPr>
              <a:t> направит на дополнительные исследования</a:t>
            </a:r>
            <a:endParaRPr lang="ru-RU" sz="2400" b="1" i="0" dirty="0">
              <a:solidFill>
                <a:srgbClr val="444444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2405194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1"/>
            <a:ext cx="8596668" cy="5334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               МАММОГРАФИЯ 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1" name="Объект 10"/>
          <p:cNvSpPr>
            <a:spLocks noGrp="1"/>
          </p:cNvSpPr>
          <p:nvPr>
            <p:ph idx="1"/>
          </p:nvPr>
        </p:nvSpPr>
        <p:spPr>
          <a:xfrm>
            <a:off x="677334" y="1005841"/>
            <a:ext cx="8276166" cy="553212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altLang="ru-RU" sz="2400" b="1" dirty="0" smtClean="0"/>
          </a:p>
          <a:p>
            <a:pPr marL="0" indent="0" algn="ctr">
              <a:buNone/>
            </a:pPr>
            <a:r>
              <a:rPr lang="ru-RU" altLang="ru-RU" sz="2400" b="1" dirty="0" smtClean="0"/>
              <a:t> метод ранней диагностики заболеваний   молочных желез</a:t>
            </a:r>
          </a:p>
          <a:p>
            <a:r>
              <a:rPr lang="ru-RU" altLang="ru-RU" sz="2400" b="1" dirty="0" smtClean="0"/>
              <a:t>Маммография </a:t>
            </a:r>
            <a:r>
              <a:rPr lang="ru-RU" altLang="ru-RU" sz="2400" b="1" dirty="0"/>
              <a:t>выполняется в первой фазе менструального цикла </a:t>
            </a:r>
            <a:r>
              <a:rPr lang="ru-RU" altLang="ru-RU" sz="2400" b="1" dirty="0" smtClean="0"/>
              <a:t>(с 6  до </a:t>
            </a:r>
            <a:r>
              <a:rPr lang="ru-RU" altLang="ru-RU" sz="2400" b="1" dirty="0"/>
              <a:t>12 дня</a:t>
            </a:r>
            <a:r>
              <a:rPr lang="ru-RU" altLang="ru-RU" sz="2400" b="1" dirty="0" smtClean="0"/>
              <a:t>).                                  С 40 лет 1 р /2 года .</a:t>
            </a:r>
          </a:p>
          <a:p>
            <a:r>
              <a:rPr lang="ru-RU" altLang="ru-RU" sz="2400" b="1" dirty="0" smtClean="0"/>
              <a:t>Если </a:t>
            </a:r>
            <a:r>
              <a:rPr lang="ru-RU" altLang="ru-RU" sz="2400" b="1" dirty="0"/>
              <a:t>речь идет о подозрении на рак молочной железы, исследование проводится независимо от дня цикла</a:t>
            </a:r>
            <a:r>
              <a:rPr lang="ru-RU" altLang="ru-RU" sz="2400" b="1" dirty="0" smtClean="0"/>
              <a:t>.</a:t>
            </a:r>
          </a:p>
          <a:p>
            <a:r>
              <a:rPr lang="ru-RU" altLang="ru-RU" sz="2400" b="1" dirty="0"/>
              <a:t>Чувствительность метода – 96-98%. </a:t>
            </a:r>
            <a:endParaRPr lang="ru-RU" altLang="ru-RU" sz="2400" b="1" dirty="0" smtClean="0"/>
          </a:p>
          <a:p>
            <a:r>
              <a:rPr lang="ru-RU" altLang="ru-RU" sz="2400" b="1" dirty="0" smtClean="0"/>
              <a:t>Направление на маммографию можно получить у гинеколога или терапевта по месту </a:t>
            </a:r>
            <a:r>
              <a:rPr lang="ru-RU" altLang="ru-RU" sz="2400" b="1" dirty="0" err="1" smtClean="0"/>
              <a:t>жительтва</a:t>
            </a:r>
            <a:r>
              <a:rPr lang="ru-RU" altLang="ru-RU" sz="2400" b="1" dirty="0" smtClean="0"/>
              <a:t> </a:t>
            </a:r>
            <a:endParaRPr lang="ru-RU" altLang="ru-RU" sz="2400" b="1" dirty="0"/>
          </a:p>
          <a:p>
            <a:endParaRPr lang="ru-RU" dirty="0"/>
          </a:p>
        </p:txBody>
      </p:sp>
      <p:pic>
        <p:nvPicPr>
          <p:cNvPr id="4" name="Picture 3" descr="Mamm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53500" y="96312"/>
            <a:ext cx="2952750" cy="287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814029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0418" name="Rectangle 2"/>
          <p:cNvSpPr>
            <a:spLocks noChangeArrowheads="1"/>
          </p:cNvSpPr>
          <p:nvPr/>
        </p:nvSpPr>
        <p:spPr bwMode="auto">
          <a:xfrm>
            <a:off x="1919289" y="1700214"/>
            <a:ext cx="8353425" cy="228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4800" b="1">
                <a:solidFill>
                  <a:srgbClr val="008000"/>
                </a:solidFill>
                <a:latin typeface="Verdana" panose="020B0604030504040204" pitchFamily="34" charset="0"/>
              </a:rPr>
              <a:t>Руководство</a:t>
            </a:r>
          </a:p>
          <a:p>
            <a:pPr algn="ctr" eaLnBrk="1" hangingPunct="1"/>
            <a:r>
              <a:rPr lang="ru-RU" altLang="ru-RU" sz="4800" b="1">
                <a:solidFill>
                  <a:srgbClr val="008000"/>
                </a:solidFill>
                <a:latin typeface="Verdana" panose="020B0604030504040204" pitchFamily="34" charset="0"/>
              </a:rPr>
              <a:t>по самообследованию</a:t>
            </a:r>
          </a:p>
          <a:p>
            <a:pPr algn="ctr" eaLnBrk="1" hangingPunct="1"/>
            <a:r>
              <a:rPr lang="ru-RU" altLang="ru-RU" sz="4800" b="1">
                <a:solidFill>
                  <a:srgbClr val="008000"/>
                </a:solidFill>
                <a:latin typeface="Verdana" panose="020B0604030504040204" pitchFamily="34" charset="0"/>
              </a:rPr>
              <a:t>молочных желез</a:t>
            </a:r>
          </a:p>
        </p:txBody>
      </p:sp>
      <p:sp>
        <p:nvSpPr>
          <p:cNvPr id="700419" name="Text Box 3"/>
          <p:cNvSpPr txBox="1">
            <a:spLocks noChangeArrowheads="1"/>
          </p:cNvSpPr>
          <p:nvPr/>
        </p:nvSpPr>
        <p:spPr bwMode="auto">
          <a:xfrm>
            <a:off x="4079876" y="4724400"/>
            <a:ext cx="4194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2400" b="1">
                <a:solidFill>
                  <a:srgbClr val="CC6600"/>
                </a:solidFill>
              </a:rPr>
              <a:t>Этапы самообследования</a:t>
            </a:r>
          </a:p>
        </p:txBody>
      </p:sp>
    </p:spTree>
    <p:extLst>
      <p:ext uri="{BB962C8B-B14F-4D97-AF65-F5344CB8AC3E}">
        <p14:creationId xmlns:p14="http://schemas.microsoft.com/office/powerpoint/2010/main" val="4086772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0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00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1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" dur="2000" fill="hold"/>
                                        <p:tgtEl>
                                          <p:spTgt spid="7004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" dur="2000" fill="hold"/>
                                        <p:tgtEl>
                                          <p:spTgt spid="7004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2000" fill="hold"/>
                                        <p:tgtEl>
                                          <p:spTgt spid="70041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7004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0418" grpId="0"/>
      <p:bldP spid="70041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490" name="Picture 2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6550" y="1125539"/>
            <a:ext cx="4313238" cy="436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3491" name="Text Box 3"/>
          <p:cNvSpPr txBox="1">
            <a:spLocks noChangeArrowheads="1"/>
          </p:cNvSpPr>
          <p:nvPr/>
        </p:nvSpPr>
        <p:spPr bwMode="auto">
          <a:xfrm>
            <a:off x="5591176" y="333375"/>
            <a:ext cx="1158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2400" b="1">
                <a:solidFill>
                  <a:srgbClr val="CC6600"/>
                </a:solidFill>
              </a:rPr>
              <a:t>Этап 1</a:t>
            </a:r>
          </a:p>
        </p:txBody>
      </p:sp>
      <p:sp>
        <p:nvSpPr>
          <p:cNvPr id="63492" name="Rectangle 4"/>
          <p:cNvSpPr>
            <a:spLocks noChangeArrowheads="1"/>
          </p:cNvSpPr>
          <p:nvPr/>
        </p:nvSpPr>
        <p:spPr bwMode="auto">
          <a:xfrm>
            <a:off x="3359150" y="5661026"/>
            <a:ext cx="53784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2000" b="1">
                <a:solidFill>
                  <a:srgbClr val="008000"/>
                </a:solidFill>
              </a:rPr>
              <a:t>Осмотрите перед зеркалом форму груди</a:t>
            </a:r>
          </a:p>
          <a:p>
            <a:pPr algn="ctr" eaLnBrk="1" hangingPunct="1"/>
            <a:r>
              <a:rPr lang="ru-RU" altLang="ru-RU" sz="2000" b="1">
                <a:solidFill>
                  <a:srgbClr val="008000"/>
                </a:solidFill>
              </a:rPr>
              <a:t>и внешний вид кожи и сосков.</a:t>
            </a:r>
          </a:p>
        </p:txBody>
      </p:sp>
    </p:spTree>
    <p:extLst>
      <p:ext uri="{BB962C8B-B14F-4D97-AF65-F5344CB8AC3E}">
        <p14:creationId xmlns:p14="http://schemas.microsoft.com/office/powerpoint/2010/main" val="13416235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574</TotalTime>
  <Words>290</Words>
  <Application>Microsoft Office PowerPoint</Application>
  <PresentationFormat>Широкоэкранный</PresentationFormat>
  <Paragraphs>56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2" baseType="lpstr">
      <vt:lpstr>Arial</vt:lpstr>
      <vt:lpstr>Engravers MT</vt:lpstr>
      <vt:lpstr>Trebuchet MS</vt:lpstr>
      <vt:lpstr>Verdana</vt:lpstr>
      <vt:lpstr>Wingdings 3</vt:lpstr>
      <vt:lpstr>Грань</vt:lpstr>
      <vt:lpstr>ОБСЛЕДУЙ СЕБЯ И ОСТАВАЙСЯ                  ЗДОРОВОЙ </vt:lpstr>
      <vt:lpstr>Презентация PowerPoint</vt:lpstr>
      <vt:lpstr>Презентация PowerPoint</vt:lpstr>
      <vt:lpstr>Советуем не откладывать визит к врачу, а сразу записаться на прием к  гинекологу и маммологу при появлении следующих симптомов: </vt:lpstr>
      <vt:lpstr>СКРИНИНГ РАКА МОЛОЧНОЙ ЖЕЛЕЗЫ </vt:lpstr>
      <vt:lpstr>Презентация PowerPoint</vt:lpstr>
      <vt:lpstr>               МАММОГРАФИЯ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Главное – не упустить драгоценное время ,  ведь время – это ЖИЗНЬ   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Сосновских</dc:creator>
  <cp:lastModifiedBy>оператор</cp:lastModifiedBy>
  <cp:revision>68</cp:revision>
  <dcterms:created xsi:type="dcterms:W3CDTF">2019-10-09T07:12:45Z</dcterms:created>
  <dcterms:modified xsi:type="dcterms:W3CDTF">2022-07-29T05:31:47Z</dcterms:modified>
</cp:coreProperties>
</file>